
<file path=[Content_Types].xml><?xml version="1.0" encoding="utf-8"?>
<Types xmlns="http://schemas.openxmlformats.org/package/2006/content-types">
  <Default Extension="avi" ContentType="video/x-msvideo"/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9" r:id="rId1"/>
  </p:sldMasterIdLst>
  <p:notesMasterIdLst>
    <p:notesMasterId r:id="rId20"/>
  </p:notesMasterIdLst>
  <p:sldIdLst>
    <p:sldId id="256" r:id="rId2"/>
    <p:sldId id="325" r:id="rId3"/>
    <p:sldId id="258" r:id="rId4"/>
    <p:sldId id="306" r:id="rId5"/>
    <p:sldId id="261" r:id="rId6"/>
    <p:sldId id="317" r:id="rId7"/>
    <p:sldId id="312" r:id="rId8"/>
    <p:sldId id="310" r:id="rId9"/>
    <p:sldId id="319" r:id="rId10"/>
    <p:sldId id="318" r:id="rId11"/>
    <p:sldId id="316" r:id="rId12"/>
    <p:sldId id="315" r:id="rId13"/>
    <p:sldId id="320" r:id="rId14"/>
    <p:sldId id="282" r:id="rId15"/>
    <p:sldId id="311" r:id="rId16"/>
    <p:sldId id="324" r:id="rId17"/>
    <p:sldId id="289" r:id="rId18"/>
    <p:sldId id="281" r:id="rId19"/>
  </p:sldIdLst>
  <p:sldSz cx="9144000" cy="5143500" type="screen16x9"/>
  <p:notesSz cx="5143500" cy="9144000"/>
  <p:embeddedFontLst>
    <p:embeddedFont>
      <p:font typeface="Merriweather" panose="00000500000000000000" pitchFamily="2" charset="0"/>
      <p:regular r:id="rId21"/>
      <p:bold r:id="rId22"/>
      <p:italic r:id="rId23"/>
      <p:boldItalic r:id="rId24"/>
    </p:embeddedFont>
    <p:embeddedFont>
      <p:font typeface="Poppins" panose="00000500000000000000" pitchFamily="2" charset="0"/>
      <p:regular r:id="rId25"/>
      <p:bold r:id="rId26"/>
      <p:italic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ainab Fatima Bokhari" initials="ZFB" lastIdx="1" clrIdx="0">
    <p:extLst>
      <p:ext uri="{19B8F6BF-5375-455C-9EA6-DF929625EA0E}">
        <p15:presenceInfo xmlns:p15="http://schemas.microsoft.com/office/powerpoint/2012/main" userId="Zainab Fatima Bokhari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A9900A3-3032-4FC2-AD37-FA77CA95A18C}">
  <a:tblStyle styleId="{9A9900A3-3032-4FC2-AD37-FA77CA95A18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14" autoAdjust="0"/>
    <p:restoredTop sz="95940" autoAdjust="0"/>
  </p:normalViewPr>
  <p:slideViewPr>
    <p:cSldViewPr snapToGrid="0">
      <p:cViewPr varScale="1">
        <p:scale>
          <a:sx n="127" d="100"/>
          <a:sy n="127" d="100"/>
        </p:scale>
        <p:origin x="1240" y="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recedenceresearch.com/last-mile-delivery-transportation-market?utm_source=chatgpt.com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www.investopedia.com/terms/c/cagr.asp?utm_source=chatgpt.com" TargetMode="External"/><Relationship Id="rId5" Type="http://schemas.openxmlformats.org/officeDocument/2006/relationships/hyperlink" Target="https://www.businessmarketinsights.com/reports/nordic-last-mile-delivery-market?utm_source=chatgpt.com" TargetMode="External"/><Relationship Id="rId4" Type="http://schemas.openxmlformats.org/officeDocument/2006/relationships/hyperlink" Target="https://www.fortunebusinessinsights.com/autonomous-last-mile-delivery-market-105598?utm_source=chatgpt.com" TargetMode="Externa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recedenceresearch.com/last-mile-delivery-transportation-market?utm_source=chatgpt.com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www.businessmarketinsights.com/reports/nordic-last-mile-delivery-market?utm_source=chatgpt.com" TargetMode="External"/><Relationship Id="rId4" Type="http://schemas.openxmlformats.org/officeDocument/2006/relationships/hyperlink" Target="https://www.fortunebusinessinsights.com/autonomous-last-mile-delivery-market-105598?utm_source=chatgpt.com" TargetMode="Externa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sdgs.un.org/goals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www.mapfre.com/en/insights/innovation/autonomous-robots-sustainability/?utm_source=chatgpt.com" TargetMode="External"/><Relationship Id="rId4" Type="http://schemas.openxmlformats.org/officeDocument/2006/relationships/hyperlink" Target="https://www.nature.com/articles/s41467-022-31150-5?utm_source=chatgpt.com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dgs.un.org/goals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www.mapfre.com/en/insights/innovation/autonomous-robots-sustainability/?utm_source=chatgpt.com" TargetMode="External"/><Relationship Id="rId4" Type="http://schemas.openxmlformats.org/officeDocument/2006/relationships/hyperlink" Target="https://www.nature.com/articles/s41467-022-31150-5?utm_source=chatgpt.com" TargetMode="Externa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" name="Google Shape;13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dirty="0"/>
              <a:t>“Last mile” refers to the final leg of a delivery’s journey—from the local distribution hub (or micro-fulfillment center) all the way to the customer’s doorstep</a:t>
            </a:r>
            <a:r>
              <a:rPr lang="en-US" baseline="0" dirty="0"/>
              <a:t> </a:t>
            </a:r>
            <a:r>
              <a:rPr lang="en-US" dirty="0"/>
              <a:t>In supply-chain terms, it’s that last segment—often just a few miles or even blocks—but paradoxically it’s the most complex and costly part of the whole route.</a:t>
            </a:r>
          </a:p>
          <a:p>
            <a:r>
              <a:rPr lang="en-US" dirty="0"/>
              <a:t>In our autonomous-robot context, “last-mile delivery” is exactly the slice we’re automating: instead of a van or part time</a:t>
            </a:r>
            <a:r>
              <a:rPr lang="en-US" baseline="0" dirty="0"/>
              <a:t> delivery worker</a:t>
            </a:r>
            <a:r>
              <a:rPr lang="en-US" dirty="0"/>
              <a:t> handling that final trip, our robot handles it—navigating sidewalks, bike lanes, building entrances, etc.—to cut the &gt;50 % of total shipping cost that typically lives in this very segment.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" name="Google Shape;14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Cost,</a:t>
            </a:r>
            <a:r>
              <a:rPr lang="en-US" baseline="0" dirty="0"/>
              <a:t> Performance &amp; Market Fit: Square</a:t>
            </a:r>
          </a:p>
          <a:p>
            <a:r>
              <a:rPr lang="en-US" b="1" dirty="0"/>
              <a:t>Cost per Mile:</a:t>
            </a:r>
            <a:r>
              <a:rPr lang="en-US" dirty="0"/>
              <a:t> ADR undercuts all robotic (70–80% lower) and human-driver options (80% lower than </a:t>
            </a:r>
            <a:r>
              <a:rPr lang="en-US" dirty="0" err="1"/>
              <a:t>Postmates</a:t>
            </a:r>
            <a:r>
              <a:rPr lang="en-US" dirty="0"/>
              <a:t>).</a:t>
            </a:r>
          </a:p>
          <a:p>
            <a:r>
              <a:rPr lang="en-US" b="1" dirty="0"/>
              <a:t>Navigation Tech:</a:t>
            </a:r>
            <a:r>
              <a:rPr lang="en-US" dirty="0"/>
              <a:t> Vision-only versus expensive LiDAR/radar—lowers BOM cost and energy demand.</a:t>
            </a:r>
          </a:p>
          <a:p>
            <a:r>
              <a:rPr lang="en-US" b="1" dirty="0"/>
              <a:t>Scalability:</a:t>
            </a:r>
            <a:r>
              <a:rPr lang="en-US" dirty="0"/>
              <a:t> Grid-style planning + cloud-coordinated fleet management allows high‐density deployment vs. sparse LiDAR fleets.</a:t>
            </a:r>
          </a:p>
          <a:p>
            <a:r>
              <a:rPr lang="en-US" b="1" dirty="0"/>
              <a:t>Reliability/Uptime:</a:t>
            </a:r>
            <a:r>
              <a:rPr lang="en-US" dirty="0"/>
              <a:t> Target ≥95% through redundant cameras and edge compute, exceeding competitors’ ~88–92%.</a:t>
            </a:r>
          </a:p>
          <a:p>
            <a:r>
              <a:rPr lang="en-US" b="1" dirty="0"/>
              <a:t>Nordic-Ready:</a:t>
            </a:r>
            <a:r>
              <a:rPr lang="en-US" dirty="0"/>
              <a:t> ADR is the only system climate-hardened for snow, ice, subzero—critical for Swedish roll-out.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97098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>
          <a:extLst>
            <a:ext uri="{FF2B5EF4-FFF2-40B4-BE49-F238E27FC236}">
              <a16:creationId xmlns:a16="http://schemas.microsoft.com/office/drawing/2014/main" id="{AC5079E7-DD64-F973-0605-B01C458D6E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2:notes">
            <a:extLst>
              <a:ext uri="{FF2B5EF4-FFF2-40B4-BE49-F238E27FC236}">
                <a16:creationId xmlns:a16="http://schemas.microsoft.com/office/drawing/2014/main" id="{EB6422B4-E522-35FE-4BA0-3C7C7DC68F8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9" name="Google Shape;259;p22:notes">
            <a:extLst>
              <a:ext uri="{FF2B5EF4-FFF2-40B4-BE49-F238E27FC236}">
                <a16:creationId xmlns:a16="http://schemas.microsoft.com/office/drawing/2014/main" id="{11930CB4-8FF1-2A2A-0A42-BA40A5DE334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22:notes">
            <a:extLst>
              <a:ext uri="{FF2B5EF4-FFF2-40B4-BE49-F238E27FC236}">
                <a16:creationId xmlns:a16="http://schemas.microsoft.com/office/drawing/2014/main" id="{FFF090B0-3AE4-A0BF-6718-103C17A1CF3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363106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>
          <a:extLst>
            <a:ext uri="{FF2B5EF4-FFF2-40B4-BE49-F238E27FC236}">
              <a16:creationId xmlns:a16="http://schemas.microsoft.com/office/drawing/2014/main" id="{138B12F1-FEA3-5772-4DF9-403939E7A9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2:notes">
            <a:extLst>
              <a:ext uri="{FF2B5EF4-FFF2-40B4-BE49-F238E27FC236}">
                <a16:creationId xmlns:a16="http://schemas.microsoft.com/office/drawing/2014/main" id="{3E5746C3-44C8-DBAA-EE8A-78940CACD3F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9" name="Google Shape;259;p22:notes">
            <a:extLst>
              <a:ext uri="{FF2B5EF4-FFF2-40B4-BE49-F238E27FC236}">
                <a16:creationId xmlns:a16="http://schemas.microsoft.com/office/drawing/2014/main" id="{B260B40A-C2C6-901E-8F2E-FCA488995D1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22:notes">
            <a:extLst>
              <a:ext uri="{FF2B5EF4-FFF2-40B4-BE49-F238E27FC236}">
                <a16:creationId xmlns:a16="http://schemas.microsoft.com/office/drawing/2014/main" id="{F0EE1F68-20AD-4378-3DFE-CAF32C41710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218364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9" name="Google Shape;289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Autonomous Delivery Robots Market is expected to grow at a 43.0% CAGR during the forecast period for 2025-2034. </a:t>
            </a:r>
            <a:b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https://www.precedenceresearch.com/last-mile-delivery-transportation-market?utm_source=chatgpt.com </a:t>
            </a:r>
            <a:b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</a:br>
            <a:r>
              <a:rPr lang="en-US" dirty="0"/>
              <a:t>TAM / SAM / SOM breakdown for autonomous delivery bots, with all figures for 2024 and citations to market‐research reports:</a:t>
            </a:r>
          </a:p>
          <a:p>
            <a:r>
              <a:rPr lang="en-US" dirty="0"/>
              <a:t>TierDefinition2024 </a:t>
            </a:r>
            <a:r>
              <a:rPr lang="en-US" dirty="0" err="1"/>
              <a:t>ValueSource</a:t>
            </a:r>
            <a:r>
              <a:rPr lang="en-US" b="1" dirty="0" err="1"/>
              <a:t>TAM</a:t>
            </a:r>
            <a:br>
              <a:rPr lang="en-US" dirty="0"/>
            </a:br>
            <a:r>
              <a:rPr lang="en-US" dirty="0"/>
              <a:t>(Total Addressable Market)Global last-mile delivery transportation market—the full spend on getting goods from hub to </a:t>
            </a:r>
            <a:r>
              <a:rPr lang="en-US" dirty="0" err="1"/>
              <a:t>door</a:t>
            </a:r>
            <a:r>
              <a:rPr lang="en-US" b="1" dirty="0" err="1"/>
              <a:t>USD</a:t>
            </a:r>
            <a:r>
              <a:rPr lang="en-US" b="1" dirty="0"/>
              <a:t> 169.95 </a:t>
            </a:r>
            <a:r>
              <a:rPr lang="en-US" b="1" dirty="0" err="1"/>
              <a:t>billion</a:t>
            </a:r>
            <a:r>
              <a:rPr lang="en-US" dirty="0" err="1">
                <a:hlinkClick r:id="rId3"/>
              </a:rPr>
              <a:t>Precedence</a:t>
            </a:r>
            <a:r>
              <a:rPr lang="en-US" dirty="0">
                <a:hlinkClick r:id="rId3"/>
              </a:rPr>
              <a:t> </a:t>
            </a:r>
            <a:r>
              <a:rPr lang="en-US" dirty="0" err="1">
                <a:hlinkClick r:id="rId3"/>
              </a:rPr>
              <a:t>Research</a:t>
            </a:r>
            <a:r>
              <a:rPr lang="en-US" b="1" dirty="0" err="1"/>
              <a:t>SAM</a:t>
            </a:r>
            <a:br>
              <a:rPr lang="en-US" dirty="0"/>
            </a:br>
            <a:r>
              <a:rPr lang="en-US" dirty="0"/>
              <a:t>(Serviceable Available Market)Portion addressable by autonomous delivery robots </a:t>
            </a:r>
            <a:r>
              <a:rPr lang="en-US" dirty="0" err="1"/>
              <a:t>globally</a:t>
            </a:r>
            <a:r>
              <a:rPr lang="en-US" b="1" dirty="0" err="1"/>
              <a:t>USD</a:t>
            </a:r>
            <a:r>
              <a:rPr lang="en-US" b="1" dirty="0"/>
              <a:t> 20.52 </a:t>
            </a:r>
            <a:r>
              <a:rPr lang="en-US" b="1" dirty="0" err="1"/>
              <a:t>billion</a:t>
            </a:r>
            <a:r>
              <a:rPr lang="en-US" dirty="0" err="1">
                <a:hlinkClick r:id="rId4"/>
              </a:rPr>
              <a:t>Fortune</a:t>
            </a:r>
            <a:r>
              <a:rPr lang="en-US" dirty="0">
                <a:hlinkClick r:id="rId4"/>
              </a:rPr>
              <a:t> Business </a:t>
            </a:r>
            <a:r>
              <a:rPr lang="en-US" dirty="0" err="1">
                <a:hlinkClick r:id="rId4"/>
              </a:rPr>
              <a:t>Insights</a:t>
            </a:r>
            <a:r>
              <a:rPr lang="en-US" b="1" dirty="0" err="1"/>
              <a:t>SOM</a:t>
            </a:r>
            <a:br>
              <a:rPr lang="en-US" dirty="0"/>
            </a:br>
            <a:r>
              <a:rPr lang="en-US" dirty="0"/>
              <a:t>(Serviceable Obtainable Market)First-wave capture in Sweden (≈37 % of Nordic market) with 10 % robot </a:t>
            </a:r>
            <a:r>
              <a:rPr lang="en-US" dirty="0" err="1"/>
              <a:t>penetration</a:t>
            </a:r>
            <a:r>
              <a:rPr lang="en-US" b="1" dirty="0" err="1"/>
              <a:t>USD</a:t>
            </a:r>
            <a:r>
              <a:rPr lang="en-US" b="1" dirty="0"/>
              <a:t> 113 </a:t>
            </a:r>
            <a:r>
              <a:rPr lang="en-US" b="1" dirty="0" err="1"/>
              <a:t>million</a:t>
            </a:r>
            <a:r>
              <a:rPr lang="en-US" dirty="0" err="1">
                <a:hlinkClick r:id="rId5"/>
              </a:rPr>
              <a:t>Business</a:t>
            </a:r>
            <a:r>
              <a:rPr lang="en-US" dirty="0">
                <a:hlinkClick r:id="rId5"/>
              </a:rPr>
              <a:t> Market Insights</a:t>
            </a:r>
            <a:endParaRPr lang="en-US" dirty="0"/>
          </a:p>
          <a:p>
            <a:r>
              <a:rPr lang="en-US" b="1" dirty="0"/>
              <a:t>How we arrived at SOM</a:t>
            </a:r>
          </a:p>
          <a:p>
            <a:r>
              <a:rPr lang="en-US" b="1" dirty="0"/>
              <a:t>Nordic last-mile market</a:t>
            </a:r>
            <a:r>
              <a:rPr lang="en-US" dirty="0"/>
              <a:t> (Denmark, Finland, Norway, Sweden): USD 3.05 billion in 2024 </a:t>
            </a:r>
            <a:r>
              <a:rPr lang="en-US" dirty="0">
                <a:hlinkClick r:id="rId5"/>
              </a:rPr>
              <a:t>Business Market Insights</a:t>
            </a:r>
            <a:endParaRPr lang="en-US" dirty="0"/>
          </a:p>
          <a:p>
            <a:r>
              <a:rPr lang="en-US" b="1" dirty="0"/>
              <a:t>Sweden’s share</a:t>
            </a:r>
            <a:r>
              <a:rPr lang="en-US" dirty="0"/>
              <a:t> ≈ 37 % of Nordic (10 M / 27 M population) ⇒ USD 1.13 billion</a:t>
            </a:r>
          </a:p>
          <a:p>
            <a:r>
              <a:rPr lang="en-US" b="1" dirty="0"/>
              <a:t>Initial robot penetration</a:t>
            </a:r>
            <a:r>
              <a:rPr lang="en-US" dirty="0"/>
              <a:t> target of 10 % ⇒ USD 113 million serviceable in pilot &amp; early roll-out</a:t>
            </a:r>
          </a:p>
          <a:p>
            <a:r>
              <a:rPr lang="en-US" dirty="0"/>
              <a:t>By showing a USD 169 B ceiling (TAM), a USD 20.5 B robot-specific segment (SAM), and a clearly-defined SEK 1.1 B (~USD 113 M) launch-phase target (SOM), you give investors a transparent, data-backed growth roadmap.</a:t>
            </a:r>
          </a:p>
          <a:p>
            <a:endParaRPr lang="en-US" dirty="0"/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What is the CAGR for Nordic Last Mile Delivery Market by (2025 - 2031)?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As per our report Nordic Last Mile Delivery Market, the market size is valued at US$ 3053.86 Million in 2024, projecting it to reach US$ 4959.58 Million by 2031. This translates to a CAGR of approximately 7.2% during the forecast period.</a:t>
            </a:r>
          </a:p>
          <a:p>
            <a:endParaRPr lang="en-US" sz="1200" b="0" i="0" u="none" strike="noStrike" cap="none" dirty="0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 How big is the Nordic Last Mile Delivery Market?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The Nordic Last Mile Delivery Market is valued at US$ 3053.86 Million in 2024, it is projected to reach US$ 4959.58 Million by 2031.</a:t>
            </a:r>
          </a:p>
          <a:p>
            <a:endParaRPr lang="en-US" sz="1200" b="0" i="0" u="none" strike="noStrike" cap="none" dirty="0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b="1" dirty="0"/>
              <a:t>1. CAGR Defined</a:t>
            </a:r>
          </a:p>
          <a:p>
            <a:r>
              <a:rPr lang="en-US" dirty="0"/>
              <a:t>The </a:t>
            </a:r>
            <a:r>
              <a:rPr lang="en-US" b="1" dirty="0"/>
              <a:t>Compound Annual Growth Rate (CAGR)</a:t>
            </a:r>
            <a:r>
              <a:rPr lang="en-US" dirty="0"/>
              <a:t> is the constant annual rate at which a market (or investment) would grow if it expanded smoothly over a period—“smoothing out” year-to-year volatility into a single percentage </a:t>
            </a:r>
            <a:r>
              <a:rPr lang="en-US" dirty="0">
                <a:hlinkClick r:id="rId6"/>
              </a:rPr>
              <a:t>Investopedia</a:t>
            </a:r>
            <a:r>
              <a:rPr lang="en-US" dirty="0"/>
              <a:t>.</a:t>
            </a:r>
          </a:p>
          <a:p>
            <a:r>
              <a:rPr lang="en-US" dirty="0"/>
              <a:t>Formula:</a:t>
            </a:r>
          </a:p>
          <a:p>
            <a:r>
              <a:rPr lang="en-US" dirty="0"/>
              <a:t>\text{CAGR} = \</a:t>
            </a:r>
            <a:r>
              <a:rPr lang="en-US" dirty="0" err="1"/>
              <a:t>Bigl</a:t>
            </a:r>
            <a:r>
              <a:rPr lang="en-US" dirty="0"/>
              <a:t>(\</a:t>
            </a:r>
            <a:r>
              <a:rPr lang="en-US" dirty="0" err="1"/>
              <a:t>tfrac</a:t>
            </a:r>
            <a:r>
              <a:rPr lang="en-US" dirty="0"/>
              <a:t>{\text{Ending Value}}{\text{Beginning Value}}\</a:t>
            </a:r>
            <a:r>
              <a:rPr lang="en-US" dirty="0" err="1"/>
              <a:t>Bigr</a:t>
            </a:r>
            <a:r>
              <a:rPr lang="en-US" dirty="0"/>
              <a:t>)^{\</a:t>
            </a:r>
            <a:r>
              <a:rPr lang="en-US" dirty="0" err="1"/>
              <a:t>frac</a:t>
            </a:r>
            <a:r>
              <a:rPr lang="en-US" dirty="0"/>
              <a:t>{1}{\text{# of Years}}} - 1 </a:t>
            </a:r>
            <a:r>
              <a:rPr lang="en-US" b="1" dirty="0"/>
              <a:t>2. What 43 % CAGR Implies Numerically</a:t>
            </a:r>
          </a:p>
          <a:p>
            <a:r>
              <a:rPr lang="en-US" b="1" dirty="0"/>
              <a:t>Time span</a:t>
            </a:r>
            <a:r>
              <a:rPr lang="en-US" dirty="0"/>
              <a:t>: 2025 → 2034 is 9 years.</a:t>
            </a:r>
          </a:p>
          <a:p>
            <a:r>
              <a:rPr lang="en-US" b="1" dirty="0"/>
              <a:t>Growth multiple</a:t>
            </a:r>
            <a:r>
              <a:rPr lang="en-US" dirty="0"/>
              <a:t>:</a:t>
            </a:r>
          </a:p>
          <a:p>
            <a:r>
              <a:rPr lang="en-US" dirty="0"/>
              <a:t>(1+0.43)9≈1.439≈37× (1 + 0.43)^{9} \</a:t>
            </a:r>
            <a:r>
              <a:rPr lang="en-US" dirty="0" err="1"/>
              <a:t>approx</a:t>
            </a:r>
            <a:r>
              <a:rPr lang="en-US" dirty="0"/>
              <a:t> 1.43^{9} \</a:t>
            </a:r>
            <a:r>
              <a:rPr lang="en-US" dirty="0" err="1"/>
              <a:t>approx</a:t>
            </a:r>
            <a:r>
              <a:rPr lang="en-US" dirty="0"/>
              <a:t> 37\times(1+0.43)9≈1.439≈37× So a market worth, say, </a:t>
            </a:r>
            <a:r>
              <a:rPr lang="en-US" b="1" dirty="0"/>
              <a:t>USD 100 million</a:t>
            </a:r>
            <a:r>
              <a:rPr lang="en-US" dirty="0"/>
              <a:t> in 2025 would grow to roughly </a:t>
            </a:r>
            <a:r>
              <a:rPr lang="en-US" b="1" dirty="0"/>
              <a:t>USD 3.7 billion</a:t>
            </a:r>
            <a:r>
              <a:rPr lang="en-US" dirty="0"/>
              <a:t> by 2034.</a:t>
            </a:r>
          </a:p>
          <a:p>
            <a:r>
              <a:rPr lang="en-US" b="1" dirty="0"/>
              <a:t>Doubling time</a:t>
            </a:r>
            <a:r>
              <a:rPr lang="en-US" dirty="0"/>
              <a:t>: “Rule of 72” gives doubling ≈ 72 / 43 ≈ 1.7 years.</a:t>
            </a:r>
          </a:p>
          <a:p>
            <a:pPr lvl="1"/>
            <a:r>
              <a:rPr lang="en-US" dirty="0"/>
              <a:t>Every ~1.7 years the market size doubles.</a:t>
            </a:r>
          </a:p>
          <a:p>
            <a:r>
              <a:rPr lang="en-US" b="1" dirty="0"/>
              <a:t>3. Why Such Rapid Growth?</a:t>
            </a:r>
          </a:p>
          <a:p>
            <a:r>
              <a:rPr lang="en-US" b="1" dirty="0"/>
              <a:t>E-commerce acceleration</a:t>
            </a:r>
            <a:endParaRPr lang="en-US" dirty="0"/>
          </a:p>
          <a:p>
            <a:pPr lvl="1"/>
            <a:r>
              <a:rPr lang="en-US" dirty="0"/>
              <a:t>Online grocery &amp; retail orders are surging, especially for contactless last-mile solutions.</a:t>
            </a:r>
          </a:p>
          <a:p>
            <a:r>
              <a:rPr lang="en-US" b="1" dirty="0"/>
              <a:t>Cost pressures</a:t>
            </a:r>
            <a:endParaRPr lang="en-US" dirty="0"/>
          </a:p>
          <a:p>
            <a:pPr lvl="1"/>
            <a:r>
              <a:rPr lang="en-US" dirty="0"/>
              <a:t>Retailers seek to cut the 50 %+ share of shipping costs in the last mile—robots deliver at 70–80 % lower cost per trip.</a:t>
            </a:r>
          </a:p>
          <a:p>
            <a:r>
              <a:rPr lang="en-US" b="1" dirty="0"/>
              <a:t>Technology maturation</a:t>
            </a:r>
            <a:endParaRPr lang="en-US" dirty="0"/>
          </a:p>
          <a:p>
            <a:pPr lvl="1"/>
            <a:r>
              <a:rPr lang="en-US" dirty="0"/>
              <a:t>Advances in AI-vision, edge computing, and battery efficiency now make sidewalk-navigating robots practical and reliable.</a:t>
            </a:r>
          </a:p>
          <a:p>
            <a:r>
              <a:rPr lang="en-US" b="1" dirty="0"/>
              <a:t>Regulatory tailwinds</a:t>
            </a:r>
            <a:endParaRPr lang="en-US" dirty="0"/>
          </a:p>
          <a:p>
            <a:pPr lvl="1"/>
            <a:r>
              <a:rPr lang="en-US" dirty="0"/>
              <a:t>Cities (especially in Europe) are incentivizing zero-emission logistics, opening sidewalks and bike-lanes to ADRs.</a:t>
            </a:r>
          </a:p>
          <a:p>
            <a:r>
              <a:rPr lang="en-US" b="1" dirty="0"/>
              <a:t>Sustainability mandates</a:t>
            </a:r>
            <a:endParaRPr lang="en-US" dirty="0"/>
          </a:p>
          <a:p>
            <a:pPr lvl="1"/>
            <a:r>
              <a:rPr lang="en-US" dirty="0"/>
              <a:t>A 98 % drop in CO₂ per mile (vs. vans) aligns ADRs with corporate ESG targets and green-logistics grants.</a:t>
            </a:r>
          </a:p>
          <a:p>
            <a:r>
              <a:rPr lang="en-US" b="1" dirty="0"/>
              <a:t>4. Investor Takeaways</a:t>
            </a:r>
          </a:p>
          <a:p>
            <a:r>
              <a:rPr lang="en-US" b="1" dirty="0"/>
              <a:t>High upside:</a:t>
            </a:r>
            <a:r>
              <a:rPr lang="en-US" dirty="0"/>
              <a:t> A 37× market expansion in under a decade.</a:t>
            </a:r>
          </a:p>
          <a:p>
            <a:r>
              <a:rPr lang="en-US" b="1" dirty="0"/>
              <a:t>Rapid adoption cycle:</a:t>
            </a:r>
            <a:r>
              <a:rPr lang="en-US" dirty="0"/>
              <a:t> Doubling every ~1.7 years means early entrants can capture large share.</a:t>
            </a:r>
          </a:p>
          <a:p>
            <a:r>
              <a:rPr lang="en-US" b="1" dirty="0"/>
              <a:t>De-risked by grants &amp; pilots:</a:t>
            </a:r>
            <a:r>
              <a:rPr lang="en-US" dirty="0"/>
              <a:t> Swedish R&amp;D subsidies (</a:t>
            </a:r>
            <a:r>
              <a:rPr lang="en-US" dirty="0" err="1"/>
              <a:t>Vinnova</a:t>
            </a:r>
            <a:r>
              <a:rPr lang="en-US" dirty="0"/>
              <a:t>, </a:t>
            </a:r>
            <a:r>
              <a:rPr lang="en-US" dirty="0" err="1"/>
              <a:t>Almi</a:t>
            </a:r>
            <a:r>
              <a:rPr lang="en-US" dirty="0"/>
              <a:t>) and successful </a:t>
            </a:r>
            <a:r>
              <a:rPr lang="en-US" dirty="0" err="1"/>
              <a:t>Trollhättan</a:t>
            </a:r>
            <a:r>
              <a:rPr lang="en-US" dirty="0"/>
              <a:t> pilot will accelerate you ahead of the curve.</a:t>
            </a:r>
          </a:p>
          <a:p>
            <a:r>
              <a:rPr lang="en-US" dirty="0"/>
              <a:t>By understanding CAGR, you see that a 43 % annual growth rate isn’t just a buzz-word—it translates into an explosive market opportunity for Autonomous Delivery Robots.</a:t>
            </a:r>
          </a:p>
          <a:p>
            <a:endParaRPr lang="en-US" sz="1200" b="0" i="0" u="none" strike="noStrike" cap="none" dirty="0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  <a:p>
            <a:endParaRPr lang="en-US" sz="1200" b="0" i="0" u="none" strike="noStrike" cap="none" dirty="0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  <a:p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90" name="Google Shape;290;p2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049510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9" name="Google Shape;289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Autonomous Delivery Robots Market is expected to grow at a 43.0% CAGR during the forecast period for 2025-2034. </a:t>
            </a:r>
            <a:b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https://www.precedenceresearch.com/last-mile-delivery-transportation-market?utm_source=chatgpt.com </a:t>
            </a:r>
            <a:b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</a:br>
            <a:r>
              <a:rPr lang="en-US" dirty="0"/>
              <a:t>TAM / SAM / SOM breakdown for autonomous delivery bots, with all figures for 2024 and citations to market‐research reports:</a:t>
            </a:r>
          </a:p>
          <a:p>
            <a:r>
              <a:rPr lang="en-US" dirty="0"/>
              <a:t>TierDefinition2024 </a:t>
            </a:r>
            <a:r>
              <a:rPr lang="en-US" dirty="0" err="1"/>
              <a:t>ValueSource</a:t>
            </a:r>
            <a:r>
              <a:rPr lang="en-US" b="1" dirty="0" err="1"/>
              <a:t>TAM</a:t>
            </a:r>
            <a:br>
              <a:rPr lang="en-US" dirty="0"/>
            </a:br>
            <a:r>
              <a:rPr lang="en-US" dirty="0"/>
              <a:t>(Total Addressable Market)Global last-mile delivery transportation market—the full spend on getting goods from hub to </a:t>
            </a:r>
            <a:r>
              <a:rPr lang="en-US" dirty="0" err="1"/>
              <a:t>door</a:t>
            </a:r>
            <a:r>
              <a:rPr lang="en-US" b="1" dirty="0" err="1"/>
              <a:t>USD</a:t>
            </a:r>
            <a:r>
              <a:rPr lang="en-US" b="1" dirty="0"/>
              <a:t> 169.95 </a:t>
            </a:r>
            <a:r>
              <a:rPr lang="en-US" b="1" dirty="0" err="1"/>
              <a:t>billion</a:t>
            </a:r>
            <a:r>
              <a:rPr lang="en-US" dirty="0" err="1">
                <a:hlinkClick r:id="rId3"/>
              </a:rPr>
              <a:t>Precedence</a:t>
            </a:r>
            <a:r>
              <a:rPr lang="en-US" dirty="0">
                <a:hlinkClick r:id="rId3"/>
              </a:rPr>
              <a:t> </a:t>
            </a:r>
            <a:r>
              <a:rPr lang="en-US" dirty="0" err="1">
                <a:hlinkClick r:id="rId3"/>
              </a:rPr>
              <a:t>Research</a:t>
            </a:r>
            <a:r>
              <a:rPr lang="en-US" b="1" dirty="0" err="1"/>
              <a:t>SAM</a:t>
            </a:r>
            <a:br>
              <a:rPr lang="en-US" dirty="0"/>
            </a:br>
            <a:r>
              <a:rPr lang="en-US" dirty="0"/>
              <a:t>(Serviceable Available Market)Portion addressable by autonomous delivery robots </a:t>
            </a:r>
            <a:r>
              <a:rPr lang="en-US" dirty="0" err="1"/>
              <a:t>globally</a:t>
            </a:r>
            <a:r>
              <a:rPr lang="en-US" b="1" dirty="0" err="1"/>
              <a:t>USD</a:t>
            </a:r>
            <a:r>
              <a:rPr lang="en-US" b="1" dirty="0"/>
              <a:t> 20.52 </a:t>
            </a:r>
            <a:r>
              <a:rPr lang="en-US" b="1" dirty="0" err="1"/>
              <a:t>billion</a:t>
            </a:r>
            <a:r>
              <a:rPr lang="en-US" dirty="0" err="1">
                <a:hlinkClick r:id="rId4"/>
              </a:rPr>
              <a:t>Fortune</a:t>
            </a:r>
            <a:r>
              <a:rPr lang="en-US" dirty="0">
                <a:hlinkClick r:id="rId4"/>
              </a:rPr>
              <a:t> Business </a:t>
            </a:r>
            <a:r>
              <a:rPr lang="en-US" dirty="0" err="1">
                <a:hlinkClick r:id="rId4"/>
              </a:rPr>
              <a:t>Insights</a:t>
            </a:r>
            <a:r>
              <a:rPr lang="en-US" b="1" dirty="0" err="1"/>
              <a:t>SOM</a:t>
            </a:r>
            <a:br>
              <a:rPr lang="en-US" dirty="0"/>
            </a:br>
            <a:r>
              <a:rPr lang="en-US" dirty="0"/>
              <a:t>(Serviceable Obtainable Market)First-wave capture in Sweden (≈37 % of Nordic market) with 10 % robot </a:t>
            </a:r>
            <a:r>
              <a:rPr lang="en-US" dirty="0" err="1"/>
              <a:t>penetration</a:t>
            </a:r>
            <a:r>
              <a:rPr lang="en-US" b="1" dirty="0" err="1"/>
              <a:t>USD</a:t>
            </a:r>
            <a:r>
              <a:rPr lang="en-US" b="1" dirty="0"/>
              <a:t> 113 </a:t>
            </a:r>
            <a:r>
              <a:rPr lang="en-US" b="1" dirty="0" err="1"/>
              <a:t>million</a:t>
            </a:r>
            <a:r>
              <a:rPr lang="en-US" dirty="0" err="1">
                <a:hlinkClick r:id="rId5"/>
              </a:rPr>
              <a:t>Business</a:t>
            </a:r>
            <a:r>
              <a:rPr lang="en-US" dirty="0">
                <a:hlinkClick r:id="rId5"/>
              </a:rPr>
              <a:t> Market Insights</a:t>
            </a:r>
            <a:endParaRPr lang="en-US" dirty="0"/>
          </a:p>
          <a:p>
            <a:r>
              <a:rPr lang="en-US" b="1" dirty="0"/>
              <a:t>How we arrived at SOM</a:t>
            </a:r>
          </a:p>
          <a:p>
            <a:r>
              <a:rPr lang="en-US" b="1" dirty="0"/>
              <a:t>Nordic last-mile market</a:t>
            </a:r>
            <a:r>
              <a:rPr lang="en-US" dirty="0"/>
              <a:t> (Denmark, Finland, Norway, Sweden): USD 3.05 billion in 2024 </a:t>
            </a:r>
            <a:r>
              <a:rPr lang="en-US" dirty="0">
                <a:hlinkClick r:id="rId5"/>
              </a:rPr>
              <a:t>Business Market Insights</a:t>
            </a:r>
            <a:endParaRPr lang="en-US" dirty="0"/>
          </a:p>
          <a:p>
            <a:r>
              <a:rPr lang="en-US" b="1" dirty="0"/>
              <a:t>Sweden’s share</a:t>
            </a:r>
            <a:r>
              <a:rPr lang="en-US" dirty="0"/>
              <a:t> ≈ 37 % of Nordic (10 M / 27 M population) ⇒ USD 1.13 billion</a:t>
            </a:r>
          </a:p>
          <a:p>
            <a:r>
              <a:rPr lang="en-US" b="1" dirty="0"/>
              <a:t>Initial robot penetration</a:t>
            </a:r>
            <a:r>
              <a:rPr lang="en-US" dirty="0"/>
              <a:t> target of 10 % ⇒ USD 113 million serviceable in pilot &amp; early roll-out</a:t>
            </a:r>
          </a:p>
          <a:p>
            <a:r>
              <a:rPr lang="en-US" dirty="0"/>
              <a:t>By showing a USD 169 B ceiling (TAM), a USD 20.5 B robot-specific segment (SAM), and a clearly-defined SEK 1.1 B (~USD 113 M) launch-phase target (SOM), you give investors a transparent, data-backed growth roadmap.</a:t>
            </a:r>
          </a:p>
          <a:p>
            <a:endParaRPr lang="en-US" dirty="0"/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What is the CAGR for Nordic Last Mile Delivery Market by (2025 - 2031)?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As per our report Nordic Last Mile Delivery Market, the market size is valued at US$ 3053.86 Million in 2024, projecting it to reach US$ 4959.58 Million by 2031. This translates to a CAGR of approximately 7.2% during the forecast period.</a:t>
            </a:r>
          </a:p>
          <a:p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90" name="Google Shape;290;p2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1" name="Google Shape;451;p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p3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3" name="Google Shape;403;p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COO: Day-to-day operations and execution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CTO: Technology strategy and R&amp;D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CINO: Innovation pipeline and new ventures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CEO: Overall business</a:t>
            </a:r>
            <a:r>
              <a:rPr lang="en-US" baseline="0" dirty="0"/>
              <a:t> </a:t>
            </a:r>
            <a:r>
              <a:rPr lang="en-US" dirty="0"/>
              <a:t>strategy, vision, and leadership</a:t>
            </a:r>
            <a:endParaRPr dirty="0"/>
          </a:p>
        </p:txBody>
      </p:sp>
      <p:sp>
        <p:nvSpPr>
          <p:cNvPr id="404" name="Google Shape;404;p3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0" name="Google Shape;280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p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9" name="Google Shape;59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b="1" dirty="0"/>
              <a:t>Why It Matters</a:t>
            </a:r>
          </a:p>
          <a:p>
            <a:r>
              <a:rPr lang="en-US" b="1" dirty="0"/>
              <a:t>Speed:</a:t>
            </a:r>
            <a:r>
              <a:rPr lang="en-US" dirty="0"/>
              <a:t> 20-30 min deliveries vs. 2–3 </a:t>
            </a:r>
            <a:r>
              <a:rPr lang="en-US" dirty="0" err="1"/>
              <a:t>hr</a:t>
            </a:r>
            <a:r>
              <a:rPr lang="en-US" dirty="0"/>
              <a:t> for vans</a:t>
            </a:r>
          </a:p>
          <a:p>
            <a:r>
              <a:rPr lang="en-US" b="1" dirty="0"/>
              <a:t>Cost:</a:t>
            </a:r>
            <a:r>
              <a:rPr lang="en-US" dirty="0"/>
              <a:t> 70% lower per-mile expense than gig-drivers</a:t>
            </a:r>
          </a:p>
          <a:p>
            <a:r>
              <a:rPr lang="en-US" b="1" dirty="0"/>
              <a:t>Sustainability:</a:t>
            </a:r>
            <a:r>
              <a:rPr lang="en-US" dirty="0"/>
              <a:t> 98% CO₂ cut, aligning with Sweden’s net-zero goals</a:t>
            </a:r>
          </a:p>
          <a:p>
            <a:endParaRPr lang="en-US" b="1" dirty="0"/>
          </a:p>
          <a:p>
            <a:r>
              <a:rPr lang="en-US" b="1" dirty="0"/>
              <a:t>SDG 7: Affordable and Clean Energy</a:t>
            </a:r>
            <a:br>
              <a:rPr lang="en-US" dirty="0"/>
            </a:br>
            <a:r>
              <a:rPr lang="en-US" i="1" dirty="0"/>
              <a:t>Goal:</a:t>
            </a:r>
            <a:r>
              <a:rPr lang="en-US" dirty="0"/>
              <a:t> Ensure access to affordable, reliable, sustainable and modern energy for all. </a:t>
            </a:r>
            <a:r>
              <a:rPr lang="en-US" dirty="0">
                <a:hlinkClick r:id="rId3"/>
              </a:rPr>
              <a:t>Sustainable Development Goals</a:t>
            </a:r>
            <a:br>
              <a:rPr lang="en-US" dirty="0"/>
            </a:br>
            <a:r>
              <a:rPr lang="en-US" i="1" dirty="0"/>
              <a:t>ADR impact:</a:t>
            </a:r>
            <a:r>
              <a:rPr lang="en-US" dirty="0"/>
              <a:t> By cutting per-mile energy use from ~2.5 kWh to ~0.5 kWh (80 % reduction), ADR fleets shrink electricity demand and ease pressure on grids—enabling last-mile delivery on low-power, renewable-friendly outlets rather than heavy-duty chargers. </a:t>
            </a:r>
            <a:r>
              <a:rPr lang="en-US" dirty="0">
                <a:hlinkClick r:id="rId4"/>
              </a:rPr>
              <a:t>Nature</a:t>
            </a:r>
            <a:endParaRPr lang="en-US" dirty="0"/>
          </a:p>
          <a:p>
            <a:r>
              <a:rPr lang="en-US" b="1" dirty="0"/>
              <a:t>SDG 9: Industry, Innovation and Infrastructure</a:t>
            </a:r>
            <a:br>
              <a:rPr lang="en-US" dirty="0"/>
            </a:br>
            <a:r>
              <a:rPr lang="en-US" i="1" dirty="0"/>
              <a:t>Goal:</a:t>
            </a:r>
            <a:r>
              <a:rPr lang="en-US" dirty="0"/>
              <a:t> Build resilient infrastructure, promote inclusive and sustainable industrialization and foster innovation. </a:t>
            </a:r>
            <a:r>
              <a:rPr lang="en-US" dirty="0">
                <a:hlinkClick r:id="rId3"/>
              </a:rPr>
              <a:t>Sustainable Development Goals</a:t>
            </a:r>
            <a:br>
              <a:rPr lang="en-US" dirty="0"/>
            </a:br>
            <a:r>
              <a:rPr lang="en-US" i="1" dirty="0"/>
              <a:t>ADR impact:</a:t>
            </a:r>
            <a:r>
              <a:rPr lang="en-US" dirty="0"/>
              <a:t> ADRs represent a leap in smart urban infrastructure—integrating AI-driven routing, edge computing and vision-only navigation to create a scalable, low-cost delivery network. This both modernizes logistics “roads” and spurs new robotics industries. </a:t>
            </a:r>
            <a:r>
              <a:rPr lang="en-US" dirty="0">
                <a:hlinkClick r:id="rId4"/>
              </a:rPr>
              <a:t>Nature</a:t>
            </a:r>
            <a:endParaRPr lang="en-US" dirty="0"/>
          </a:p>
          <a:p>
            <a:r>
              <a:rPr lang="en-US" b="1" dirty="0"/>
              <a:t>SDG 11: Sustainable Cities and Communities</a:t>
            </a:r>
            <a:br>
              <a:rPr lang="en-US" dirty="0"/>
            </a:br>
            <a:r>
              <a:rPr lang="en-US" i="1" dirty="0"/>
              <a:t>Goal:</a:t>
            </a:r>
            <a:r>
              <a:rPr lang="en-US" dirty="0"/>
              <a:t> Make cities and human settlements inclusive, safe, resilient and sustainable. </a:t>
            </a:r>
            <a:r>
              <a:rPr lang="en-US" dirty="0">
                <a:hlinkClick r:id="rId3"/>
              </a:rPr>
              <a:t>Sustainable Development Goals</a:t>
            </a:r>
            <a:br>
              <a:rPr lang="en-US" dirty="0"/>
            </a:br>
            <a:r>
              <a:rPr lang="en-US" i="1" dirty="0"/>
              <a:t>ADR impact:</a:t>
            </a:r>
            <a:r>
              <a:rPr lang="en-US" dirty="0"/>
              <a:t> By shifting dozens of van trips to silent, sidewalk-friendly robots, ADRs reduce congestion, free up curb space, and cut noise and safety hazards—directly improving urban </a:t>
            </a:r>
            <a:r>
              <a:rPr lang="en-US" dirty="0" err="1"/>
              <a:t>liveability</a:t>
            </a:r>
            <a:r>
              <a:rPr lang="en-US" dirty="0"/>
              <a:t>. </a:t>
            </a:r>
            <a:r>
              <a:rPr lang="en-US" dirty="0">
                <a:hlinkClick r:id="rId5"/>
              </a:rPr>
              <a:t>MAPFRE</a:t>
            </a:r>
            <a:endParaRPr lang="en-US" dirty="0"/>
          </a:p>
          <a:p>
            <a:r>
              <a:rPr lang="en-US" b="1" dirty="0"/>
              <a:t>SDG 12: Responsible Consumption and Production</a:t>
            </a:r>
            <a:br>
              <a:rPr lang="en-US" dirty="0"/>
            </a:br>
            <a:r>
              <a:rPr lang="en-US" i="1" dirty="0"/>
              <a:t>Goal:</a:t>
            </a:r>
            <a:r>
              <a:rPr lang="en-US" dirty="0"/>
              <a:t> Ensure sustainable consumption and production patterns. </a:t>
            </a:r>
            <a:r>
              <a:rPr lang="en-US" dirty="0">
                <a:hlinkClick r:id="rId3"/>
              </a:rPr>
              <a:t>Sustainable Development Goals</a:t>
            </a:r>
            <a:br>
              <a:rPr lang="en-US" dirty="0"/>
            </a:br>
            <a:r>
              <a:rPr lang="en-US" i="1" dirty="0"/>
              <a:t>ADR impact:</a:t>
            </a:r>
            <a:r>
              <a:rPr lang="en-US" dirty="0"/>
              <a:t> Optimized routing and high utilization drive down wasted miles and failed deliveries. Fewer return trips and less packaging damage mean leaner resource use per parcel. </a:t>
            </a:r>
            <a:r>
              <a:rPr lang="en-US" dirty="0">
                <a:hlinkClick r:id="rId4"/>
              </a:rPr>
              <a:t>Nature</a:t>
            </a:r>
            <a:endParaRPr lang="en-US" dirty="0"/>
          </a:p>
          <a:p>
            <a:r>
              <a:rPr lang="en-US" b="1" dirty="0"/>
              <a:t>SDG 13: Climate Action</a:t>
            </a:r>
            <a:br>
              <a:rPr lang="en-US" dirty="0"/>
            </a:br>
            <a:r>
              <a:rPr lang="en-US" i="1" dirty="0"/>
              <a:t>Goal:</a:t>
            </a:r>
            <a:r>
              <a:rPr lang="en-US" dirty="0"/>
              <a:t> Take urgent action to combat climate change and its impacts. </a:t>
            </a:r>
            <a:r>
              <a:rPr lang="en-US" dirty="0">
                <a:hlinkClick r:id="rId3"/>
              </a:rPr>
              <a:t>Sustainable Development Goals</a:t>
            </a:r>
            <a:br>
              <a:rPr lang="en-US" dirty="0"/>
            </a:br>
            <a:r>
              <a:rPr lang="en-US" i="1" dirty="0"/>
              <a:t>ADR impact:</a:t>
            </a:r>
            <a:r>
              <a:rPr lang="en-US" dirty="0"/>
              <a:t> Cutting </a:t>
            </a:r>
            <a:r>
              <a:rPr lang="en-US" dirty="0" err="1"/>
              <a:t>CO₂e</a:t>
            </a:r>
            <a:r>
              <a:rPr lang="en-US" dirty="0"/>
              <a:t> from ~0.59 kg/mile to ~0.01 kg/mile (≈98 % reduction) slashes delivery-related emissions, aligning last-mile logistics with Sweden’s net-zero targets. </a:t>
            </a:r>
            <a:r>
              <a:rPr lang="en-US" dirty="0">
                <a:hlinkClick r:id="rId4"/>
              </a:rPr>
              <a:t>Nature</a:t>
            </a:r>
            <a:endParaRPr lang="en-US" dirty="0"/>
          </a:p>
          <a:p>
            <a:r>
              <a:rPr lang="en-US" dirty="0"/>
              <a:t>Together, these contributions show that ADRs are not just a commercial innovation—they’re a lever for multiple SDGs, turning every delivery into progress on energy, infrastructure, cities, consumption and climate.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0" name="Google Shape;60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828488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" name="Google Shape;32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51515"/>
                </a:solidFill>
                <a:latin typeface="Poppins"/>
                <a:ea typeface="Poppins"/>
                <a:cs typeface="Poppins"/>
                <a:sym typeface="Poppins"/>
              </a:rPr>
              <a:t>Removing the long and hectic hiring processes</a:t>
            </a:r>
          </a:p>
          <a:p>
            <a:pPr marL="285750" lvl="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51515"/>
                </a:solidFill>
                <a:latin typeface="Poppins"/>
                <a:ea typeface="Poppins"/>
                <a:cs typeface="Poppins"/>
                <a:sym typeface="Poppins"/>
              </a:rPr>
              <a:t>Increasing profitability for businesses through cost cutting; </a:t>
            </a:r>
            <a:r>
              <a:rPr lang="en-US" dirty="0" err="1">
                <a:solidFill>
                  <a:srgbClr val="151515"/>
                </a:solidFill>
                <a:latin typeface="Poppins"/>
                <a:ea typeface="Poppins"/>
                <a:cs typeface="Poppins"/>
                <a:sym typeface="Poppins"/>
              </a:rPr>
              <a:t>Foodora</a:t>
            </a:r>
            <a:r>
              <a:rPr lang="en-US" dirty="0">
                <a:solidFill>
                  <a:srgbClr val="151515"/>
                </a:solidFill>
                <a:latin typeface="Poppins"/>
                <a:ea typeface="Poppins"/>
                <a:cs typeface="Poppins"/>
                <a:sym typeface="Poppins"/>
              </a:rPr>
              <a:t> 180/</a:t>
            </a:r>
            <a:r>
              <a:rPr lang="en-US" dirty="0" err="1">
                <a:solidFill>
                  <a:srgbClr val="151515"/>
                </a:solidFill>
                <a:latin typeface="Poppins"/>
                <a:ea typeface="Poppins"/>
                <a:cs typeface="Poppins"/>
                <a:sym typeface="Poppins"/>
              </a:rPr>
              <a:t>hr</a:t>
            </a:r>
            <a:r>
              <a:rPr lang="en-US" dirty="0">
                <a:solidFill>
                  <a:srgbClr val="151515"/>
                </a:solidFill>
                <a:latin typeface="Poppins"/>
                <a:ea typeface="Poppins"/>
                <a:cs typeface="Poppins"/>
                <a:sym typeface="Poppins"/>
              </a:rPr>
              <a:t> – </a:t>
            </a:r>
            <a:r>
              <a:rPr lang="en-US" dirty="0" err="1">
                <a:solidFill>
                  <a:srgbClr val="151515"/>
                </a:solidFill>
                <a:latin typeface="Poppins"/>
                <a:ea typeface="Poppins"/>
                <a:cs typeface="Poppins"/>
                <a:sym typeface="Poppins"/>
              </a:rPr>
              <a:t>Squarebot</a:t>
            </a:r>
            <a:r>
              <a:rPr lang="en-US" dirty="0">
                <a:solidFill>
                  <a:srgbClr val="151515"/>
                </a:solidFill>
                <a:latin typeface="Poppins"/>
                <a:ea typeface="Poppins"/>
                <a:cs typeface="Poppins"/>
                <a:sym typeface="Poppins"/>
              </a:rPr>
              <a:t>: 40-50/</a:t>
            </a:r>
            <a:r>
              <a:rPr lang="en-US" dirty="0" err="1">
                <a:solidFill>
                  <a:srgbClr val="151515"/>
                </a:solidFill>
                <a:latin typeface="Poppins"/>
                <a:ea typeface="Poppins"/>
                <a:cs typeface="Poppins"/>
                <a:sym typeface="Poppins"/>
              </a:rPr>
              <a:t>hr</a:t>
            </a:r>
            <a:r>
              <a:rPr lang="en-US" dirty="0">
                <a:solidFill>
                  <a:srgbClr val="151515"/>
                </a:solidFill>
                <a:latin typeface="Poppins"/>
                <a:ea typeface="Poppins"/>
                <a:cs typeface="Poppins"/>
                <a:sym typeface="Poppins"/>
              </a:rPr>
              <a:t> (Bring the cost down to a whooping </a:t>
            </a:r>
            <a:r>
              <a:rPr lang="en-US" dirty="0"/>
              <a:t>≈</a:t>
            </a:r>
            <a:r>
              <a:rPr lang="en-US" dirty="0">
                <a:solidFill>
                  <a:srgbClr val="151515"/>
                </a:solidFill>
                <a:latin typeface="Poppins"/>
                <a:ea typeface="Poppins"/>
                <a:cs typeface="Poppins"/>
                <a:sym typeface="Poppins"/>
              </a:rPr>
              <a:t>72-78%); 78% less; SEK140</a:t>
            </a:r>
            <a:r>
              <a:rPr lang="en-US" baseline="0" dirty="0">
                <a:solidFill>
                  <a:srgbClr val="151515"/>
                </a:solidFill>
                <a:latin typeface="Poppins"/>
                <a:ea typeface="Poppins"/>
                <a:cs typeface="Poppins"/>
                <a:sym typeface="Poppins"/>
              </a:rPr>
              <a:t> less</a:t>
            </a:r>
            <a:endParaRPr lang="en-US" dirty="0">
              <a:solidFill>
                <a:srgbClr val="151515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3" name="Google Shape;33;p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>
          <a:extLst>
            <a:ext uri="{FF2B5EF4-FFF2-40B4-BE49-F238E27FC236}">
              <a16:creationId xmlns:a16="http://schemas.microsoft.com/office/drawing/2014/main" id="{495E2C4E-A44B-4332-BB10-66FD39E21B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8:notes">
            <a:extLst>
              <a:ext uri="{FF2B5EF4-FFF2-40B4-BE49-F238E27FC236}">
                <a16:creationId xmlns:a16="http://schemas.microsoft.com/office/drawing/2014/main" id="{0853757F-AEBD-B8A3-228B-3C1458D2029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9" name="Google Shape;59;p8:notes">
            <a:extLst>
              <a:ext uri="{FF2B5EF4-FFF2-40B4-BE49-F238E27FC236}">
                <a16:creationId xmlns:a16="http://schemas.microsoft.com/office/drawing/2014/main" id="{E95EC2E8-9084-C2A6-7708-FE4D05301CC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8:notes">
            <a:extLst>
              <a:ext uri="{FF2B5EF4-FFF2-40B4-BE49-F238E27FC236}">
                <a16:creationId xmlns:a16="http://schemas.microsoft.com/office/drawing/2014/main" id="{91EB9B02-E72D-C687-1639-823EE3B0167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375891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9" name="Google Shape;59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b="1" dirty="0"/>
              <a:t>Why It Matters</a:t>
            </a:r>
          </a:p>
          <a:p>
            <a:r>
              <a:rPr lang="en-US" b="1" dirty="0"/>
              <a:t>Speed:</a:t>
            </a:r>
            <a:r>
              <a:rPr lang="en-US" dirty="0"/>
              <a:t> 20-30 min deliveries vs. 2–3 </a:t>
            </a:r>
            <a:r>
              <a:rPr lang="en-US" dirty="0" err="1"/>
              <a:t>hr</a:t>
            </a:r>
            <a:r>
              <a:rPr lang="en-US" dirty="0"/>
              <a:t> for vans</a:t>
            </a:r>
          </a:p>
          <a:p>
            <a:r>
              <a:rPr lang="en-US" b="1" dirty="0"/>
              <a:t>Cost:</a:t>
            </a:r>
            <a:r>
              <a:rPr lang="en-US" dirty="0"/>
              <a:t> 70% lower per-mile expense than gig-drivers</a:t>
            </a:r>
          </a:p>
          <a:p>
            <a:r>
              <a:rPr lang="en-US" b="1" dirty="0"/>
              <a:t>Sustainability:</a:t>
            </a:r>
            <a:r>
              <a:rPr lang="en-US" dirty="0"/>
              <a:t> 98% CO₂ cut, aligning with Sweden’s net-zero goals</a:t>
            </a:r>
          </a:p>
          <a:p>
            <a:endParaRPr lang="en-US" b="1" dirty="0"/>
          </a:p>
          <a:p>
            <a:r>
              <a:rPr lang="en-US" b="1" dirty="0"/>
              <a:t>SDG 7: Affordable and Clean Energy</a:t>
            </a:r>
            <a:br>
              <a:rPr lang="en-US" dirty="0"/>
            </a:br>
            <a:r>
              <a:rPr lang="en-US" i="1" dirty="0"/>
              <a:t>Goal:</a:t>
            </a:r>
            <a:r>
              <a:rPr lang="en-US" dirty="0"/>
              <a:t> Ensure access to affordable, reliable, sustainable and modern energy for all. </a:t>
            </a:r>
            <a:r>
              <a:rPr lang="en-US" dirty="0">
                <a:hlinkClick r:id="rId3"/>
              </a:rPr>
              <a:t>Sustainable Development Goals</a:t>
            </a:r>
            <a:br>
              <a:rPr lang="en-US" dirty="0"/>
            </a:br>
            <a:r>
              <a:rPr lang="en-US" i="1" dirty="0"/>
              <a:t>ADR impact:</a:t>
            </a:r>
            <a:r>
              <a:rPr lang="en-US" dirty="0"/>
              <a:t> By cutting per-mile energy use from ~2.5 kWh to ~0.5 kWh (80 % reduction), ADR fleets shrink electricity demand and ease pressure on grids—enabling last-mile delivery on low-power, renewable-friendly outlets rather than heavy-duty chargers. </a:t>
            </a:r>
            <a:r>
              <a:rPr lang="en-US" dirty="0">
                <a:hlinkClick r:id="rId4"/>
              </a:rPr>
              <a:t>Nature</a:t>
            </a:r>
            <a:endParaRPr lang="en-US" dirty="0"/>
          </a:p>
          <a:p>
            <a:r>
              <a:rPr lang="en-US" b="1" dirty="0"/>
              <a:t>SDG 9: Industry, Innovation and Infrastructure</a:t>
            </a:r>
            <a:br>
              <a:rPr lang="en-US" dirty="0"/>
            </a:br>
            <a:r>
              <a:rPr lang="en-US" i="1" dirty="0"/>
              <a:t>Goal:</a:t>
            </a:r>
            <a:r>
              <a:rPr lang="en-US" dirty="0"/>
              <a:t> Build resilient infrastructure, promote inclusive and sustainable industrialization and foster innovation. </a:t>
            </a:r>
            <a:r>
              <a:rPr lang="en-US" dirty="0">
                <a:hlinkClick r:id="rId3"/>
              </a:rPr>
              <a:t>Sustainable Development Goals</a:t>
            </a:r>
            <a:br>
              <a:rPr lang="en-US" dirty="0"/>
            </a:br>
            <a:r>
              <a:rPr lang="en-US" i="1" dirty="0"/>
              <a:t>ADR impact:</a:t>
            </a:r>
            <a:r>
              <a:rPr lang="en-US" dirty="0"/>
              <a:t> ADRs represent a leap in smart urban infrastructure—integrating AI-driven routing, edge computing and vision-only navigation to create a scalable, low-cost delivery network. This both modernizes logistics “roads” and spurs new robotics industries. </a:t>
            </a:r>
            <a:r>
              <a:rPr lang="en-US" dirty="0">
                <a:hlinkClick r:id="rId4"/>
              </a:rPr>
              <a:t>Nature</a:t>
            </a:r>
            <a:endParaRPr lang="en-US" dirty="0"/>
          </a:p>
          <a:p>
            <a:r>
              <a:rPr lang="en-US" b="1" dirty="0"/>
              <a:t>SDG 11: Sustainable Cities and Communities</a:t>
            </a:r>
            <a:br>
              <a:rPr lang="en-US" dirty="0"/>
            </a:br>
            <a:r>
              <a:rPr lang="en-US" i="1" dirty="0"/>
              <a:t>Goal:</a:t>
            </a:r>
            <a:r>
              <a:rPr lang="en-US" dirty="0"/>
              <a:t> Make cities and human settlements inclusive, safe, resilient and sustainable. </a:t>
            </a:r>
            <a:r>
              <a:rPr lang="en-US" dirty="0">
                <a:hlinkClick r:id="rId3"/>
              </a:rPr>
              <a:t>Sustainable Development Goals</a:t>
            </a:r>
            <a:br>
              <a:rPr lang="en-US" dirty="0"/>
            </a:br>
            <a:r>
              <a:rPr lang="en-US" i="1" dirty="0"/>
              <a:t>ADR impact:</a:t>
            </a:r>
            <a:r>
              <a:rPr lang="en-US" dirty="0"/>
              <a:t> By shifting dozens of van trips to silent, sidewalk-friendly robots, ADRs reduce congestion, free up curb space, and cut noise and safety hazards—directly improving urban </a:t>
            </a:r>
            <a:r>
              <a:rPr lang="en-US" dirty="0" err="1"/>
              <a:t>liveability</a:t>
            </a:r>
            <a:r>
              <a:rPr lang="en-US" dirty="0"/>
              <a:t>. </a:t>
            </a:r>
            <a:r>
              <a:rPr lang="en-US" dirty="0">
                <a:hlinkClick r:id="rId5"/>
              </a:rPr>
              <a:t>MAPFRE</a:t>
            </a:r>
            <a:endParaRPr lang="en-US" dirty="0"/>
          </a:p>
          <a:p>
            <a:r>
              <a:rPr lang="en-US" b="1" dirty="0"/>
              <a:t>SDG 12: Responsible Consumption and Production</a:t>
            </a:r>
            <a:br>
              <a:rPr lang="en-US" dirty="0"/>
            </a:br>
            <a:r>
              <a:rPr lang="en-US" i="1" dirty="0"/>
              <a:t>Goal:</a:t>
            </a:r>
            <a:r>
              <a:rPr lang="en-US" dirty="0"/>
              <a:t> Ensure sustainable consumption and production patterns. </a:t>
            </a:r>
            <a:r>
              <a:rPr lang="en-US" dirty="0">
                <a:hlinkClick r:id="rId3"/>
              </a:rPr>
              <a:t>Sustainable Development Goals</a:t>
            </a:r>
            <a:br>
              <a:rPr lang="en-US" dirty="0"/>
            </a:br>
            <a:r>
              <a:rPr lang="en-US" i="1" dirty="0"/>
              <a:t>ADR impact:</a:t>
            </a:r>
            <a:r>
              <a:rPr lang="en-US" dirty="0"/>
              <a:t> Optimized routing and high utilization drive down wasted miles and failed deliveries. Fewer return trips and less packaging damage mean leaner resource use per parcel. </a:t>
            </a:r>
            <a:r>
              <a:rPr lang="en-US" dirty="0">
                <a:hlinkClick r:id="rId4"/>
              </a:rPr>
              <a:t>Nature</a:t>
            </a:r>
            <a:endParaRPr lang="en-US" dirty="0"/>
          </a:p>
          <a:p>
            <a:r>
              <a:rPr lang="en-US" b="1" dirty="0"/>
              <a:t>SDG 13: Climate Action</a:t>
            </a:r>
            <a:br>
              <a:rPr lang="en-US" dirty="0"/>
            </a:br>
            <a:r>
              <a:rPr lang="en-US" i="1" dirty="0"/>
              <a:t>Goal:</a:t>
            </a:r>
            <a:r>
              <a:rPr lang="en-US" dirty="0"/>
              <a:t> Take urgent action to combat climate change and its impacts. </a:t>
            </a:r>
            <a:r>
              <a:rPr lang="en-US" dirty="0">
                <a:hlinkClick r:id="rId3"/>
              </a:rPr>
              <a:t>Sustainable Development Goals</a:t>
            </a:r>
            <a:br>
              <a:rPr lang="en-US" dirty="0"/>
            </a:br>
            <a:r>
              <a:rPr lang="en-US" i="1" dirty="0"/>
              <a:t>ADR impact:</a:t>
            </a:r>
            <a:r>
              <a:rPr lang="en-US" dirty="0"/>
              <a:t> Cutting </a:t>
            </a:r>
            <a:r>
              <a:rPr lang="en-US" dirty="0" err="1"/>
              <a:t>CO₂e</a:t>
            </a:r>
            <a:r>
              <a:rPr lang="en-US" dirty="0"/>
              <a:t> from ~0.59 kg/mile to ~0.01 kg/mile (≈98 % reduction) slashes delivery-related emissions, aligning last-mile logistics with Sweden’s net-zero targets. </a:t>
            </a:r>
            <a:r>
              <a:rPr lang="en-US" dirty="0">
                <a:hlinkClick r:id="rId4"/>
              </a:rPr>
              <a:t>Nature</a:t>
            </a:r>
            <a:endParaRPr lang="en-US" dirty="0"/>
          </a:p>
          <a:p>
            <a:r>
              <a:rPr lang="en-US" dirty="0"/>
              <a:t>Together, these contributions show that ADRs are not just a commercial innovation—they’re a lever for multiple SDGs, turning every delivery into progress on energy, infrastructure, cities, consumption and climate.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0" name="Google Shape;60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">
          <a:extLst>
            <a:ext uri="{FF2B5EF4-FFF2-40B4-BE49-F238E27FC236}">
              <a16:creationId xmlns:a16="http://schemas.microsoft.com/office/drawing/2014/main" id="{EDAE7696-BA68-913D-3EA3-AE1C246300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6:notes">
            <a:extLst>
              <a:ext uri="{FF2B5EF4-FFF2-40B4-BE49-F238E27FC236}">
                <a16:creationId xmlns:a16="http://schemas.microsoft.com/office/drawing/2014/main" id="{60C36F8D-0591-C97F-137B-A328CE8B2DB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" name="Google Shape;48;p16:notes">
            <a:extLst>
              <a:ext uri="{FF2B5EF4-FFF2-40B4-BE49-F238E27FC236}">
                <a16:creationId xmlns:a16="http://schemas.microsoft.com/office/drawing/2014/main" id="{0D0BB366-47E8-8100-D3F5-0A30DCD70DA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dirty="0"/>
              <a:t>Segment Value Proposition</a:t>
            </a:r>
          </a:p>
          <a:p>
            <a:r>
              <a:rPr lang="en-US" b="1" dirty="0"/>
              <a:t>Customer-to-Customer</a:t>
            </a:r>
            <a:r>
              <a:rPr lang="en-US" dirty="0"/>
              <a:t> (C2C)“Send anything, anywhere—robotically. 24/7 secure, on-demand deliveries between neighbors at just SEK 15 per </a:t>
            </a:r>
            <a:r>
              <a:rPr lang="en-US" dirty="0" err="1"/>
              <a:t>drop.”Delivery</a:t>
            </a:r>
            <a:r>
              <a:rPr lang="en-US" dirty="0"/>
              <a:t> time ≤30 min; cost SEK 15; NPS ≥ 50</a:t>
            </a:r>
          </a:p>
          <a:p>
            <a:r>
              <a:rPr lang="en-US" b="1" dirty="0"/>
              <a:t>Business-to-Business</a:t>
            </a:r>
            <a:r>
              <a:rPr lang="en-US" dirty="0"/>
              <a:t> (B2B)“Automate your last-mile: cut delivery costs by 70 %, guarantee 95 % uptime, and integrate seamlessly into your WMS via our </a:t>
            </a:r>
            <a:r>
              <a:rPr lang="en-US" dirty="0" err="1"/>
              <a:t>API.”Cost</a:t>
            </a:r>
            <a:r>
              <a:rPr lang="en-US" dirty="0"/>
              <a:t>/mile SEK 1.50; uptime ≥ 95 %; integration time ≤ 2 weeks</a:t>
            </a:r>
          </a:p>
          <a:p>
            <a:r>
              <a:rPr lang="en-US" b="1" dirty="0"/>
              <a:t>Business-to-Customer</a:t>
            </a:r>
            <a:r>
              <a:rPr lang="en-US" dirty="0"/>
              <a:t> (B2C)“Delight your shoppers with same-hour grocery &amp; parcel delivery—green, reliable, and app-driven for ultimate convenience. ”Repeat rate ≥ 40 %; CO₂/mile ≤ 0.01 kg; delivery in 30 min</a:t>
            </a:r>
          </a:p>
          <a:p>
            <a:endParaRPr lang="en-US" b="1" dirty="0"/>
          </a:p>
          <a:p>
            <a:r>
              <a:rPr lang="en-US" b="1" dirty="0"/>
              <a:t>Additional Revenue Streams</a:t>
            </a:r>
          </a:p>
          <a:p>
            <a:r>
              <a:rPr lang="en-US" b="1" dirty="0"/>
              <a:t>Data-as-a-Service</a:t>
            </a:r>
            <a:endParaRPr lang="en-US" dirty="0"/>
          </a:p>
          <a:p>
            <a:pPr lvl="1"/>
            <a:r>
              <a:rPr lang="en-US" dirty="0"/>
              <a:t>Sell anonymized route, traffic, and consumer-behavior insights to city planners, retailers, and logistics firms.</a:t>
            </a:r>
          </a:p>
          <a:p>
            <a:r>
              <a:rPr lang="en-US" b="1" dirty="0"/>
              <a:t>In-Bot Advertising &amp; Sponsorship</a:t>
            </a:r>
            <a:endParaRPr lang="en-US" dirty="0"/>
          </a:p>
          <a:p>
            <a:pPr lvl="1"/>
            <a:r>
              <a:rPr lang="en-US" dirty="0"/>
              <a:t>Digital screens on robots display hyper-local ads; revenue shared with retail partners.</a:t>
            </a:r>
          </a:p>
          <a:p>
            <a:r>
              <a:rPr lang="en-US" b="1" dirty="0"/>
              <a:t>Software Licensing &amp; White-Labeling</a:t>
            </a:r>
            <a:endParaRPr lang="en-US" dirty="0"/>
          </a:p>
          <a:p>
            <a:pPr lvl="1"/>
            <a:r>
              <a:rPr lang="en-US" dirty="0"/>
              <a:t>License the grid-planning and fleet-management platform to other robot OEMs or large logistics providers.</a:t>
            </a:r>
          </a:p>
          <a:p>
            <a:r>
              <a:rPr lang="en-US" b="1" dirty="0"/>
              <a:t>Premium Service Tiers</a:t>
            </a:r>
            <a:endParaRPr lang="en-US" dirty="0"/>
          </a:p>
          <a:p>
            <a:pPr lvl="1"/>
            <a:r>
              <a:rPr lang="en-US" dirty="0"/>
              <a:t>Offer guaranteed &lt;15 min delivery or temperature-controlled compartments (cold chain) at a surcharge.</a:t>
            </a:r>
          </a:p>
          <a:p>
            <a:r>
              <a:rPr lang="en-US" b="1" dirty="0"/>
              <a:t>Maintenance &amp; Training Packages</a:t>
            </a:r>
            <a:endParaRPr lang="en-US" dirty="0"/>
          </a:p>
          <a:p>
            <a:pPr lvl="1"/>
            <a:r>
              <a:rPr lang="en-US" dirty="0"/>
              <a:t>Upsell annual maintenance contracts, spare-parts kits, and on-site operator training for third-party fleets.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9" name="Google Shape;49;p16:notes">
            <a:extLst>
              <a:ext uri="{FF2B5EF4-FFF2-40B4-BE49-F238E27FC236}">
                <a16:creationId xmlns:a16="http://schemas.microsoft.com/office/drawing/2014/main" id="{B88C6935-AFED-A28C-DF19-48488C3F626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847757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">
          <a:extLst>
            <a:ext uri="{FF2B5EF4-FFF2-40B4-BE49-F238E27FC236}">
              <a16:creationId xmlns:a16="http://schemas.microsoft.com/office/drawing/2014/main" id="{FE8AE6CA-13DC-6A8A-E829-6EAC3057FB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6:notes">
            <a:extLst>
              <a:ext uri="{FF2B5EF4-FFF2-40B4-BE49-F238E27FC236}">
                <a16:creationId xmlns:a16="http://schemas.microsoft.com/office/drawing/2014/main" id="{DA25A567-5235-2122-1325-6FC79934461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" name="Google Shape;48;p16:notes">
            <a:extLst>
              <a:ext uri="{FF2B5EF4-FFF2-40B4-BE49-F238E27FC236}">
                <a16:creationId xmlns:a16="http://schemas.microsoft.com/office/drawing/2014/main" id="{DCBB41FA-453E-5EAA-8FD1-CA18A6EA57C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dirty="0"/>
              <a:t>Autonomous-robot deliveries make sense because they turn an expensive, carbon-heavy, energy-hungry process into a near-zero-cost, zero-emission service. In brief:</a:t>
            </a:r>
          </a:p>
          <a:p>
            <a:r>
              <a:rPr lang="en-US" b="1" dirty="0"/>
              <a:t>Cost collapse</a:t>
            </a:r>
            <a:endParaRPr lang="en-US" dirty="0"/>
          </a:p>
          <a:p>
            <a:pPr lvl="1"/>
            <a:r>
              <a:rPr lang="en-US" dirty="0"/>
              <a:t>Human delivery costs run around $1.60 per mile; robots can do it for $0.06—over a </a:t>
            </a:r>
            <a:r>
              <a:rPr lang="en-US" b="1" dirty="0"/>
              <a:t>96 % reduction</a:t>
            </a:r>
            <a:r>
              <a:rPr lang="en-US" dirty="0"/>
              <a:t> in per-mile spend.</a:t>
            </a:r>
          </a:p>
          <a:p>
            <a:r>
              <a:rPr lang="en-US" b="1" dirty="0"/>
              <a:t>Energy efficiency</a:t>
            </a:r>
            <a:endParaRPr lang="en-US" dirty="0"/>
          </a:p>
          <a:p>
            <a:pPr lvl="1"/>
            <a:r>
              <a:rPr lang="en-US" dirty="0"/>
              <a:t>Conventional last-mile uses ~2.5 kWh per delivery; robots use only 0.5 kWh—a </a:t>
            </a:r>
            <a:r>
              <a:rPr lang="en-US" b="1" dirty="0"/>
              <a:t>80 % cut</a:t>
            </a:r>
            <a:r>
              <a:rPr lang="en-US" dirty="0"/>
              <a:t> in energy demand.</a:t>
            </a:r>
          </a:p>
          <a:p>
            <a:r>
              <a:rPr lang="en-US" b="1" dirty="0"/>
              <a:t>Climate win</a:t>
            </a:r>
            <a:endParaRPr lang="en-US" dirty="0"/>
          </a:p>
          <a:p>
            <a:pPr lvl="1"/>
            <a:r>
              <a:rPr lang="en-US" dirty="0"/>
              <a:t>Emissions fall from ~0.59 kg CO₂/mi to ~0.01 kg CO₂/mi—a </a:t>
            </a:r>
            <a:r>
              <a:rPr lang="en-US" b="1" dirty="0"/>
              <a:t>98 % drop</a:t>
            </a:r>
            <a:r>
              <a:rPr lang="en-US" dirty="0"/>
              <a:t>, turning every delivery into a green action.</a:t>
            </a:r>
          </a:p>
          <a:p>
            <a:r>
              <a:rPr lang="en-US" dirty="0"/>
              <a:t>Together, these advantages justify replacing vans and gig-workers for short-range “last-mile” runs: you save money, slash energy use, and meet climate goals all at once—delivering both profit and sustainability.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9" name="Google Shape;49;p16:notes">
            <a:extLst>
              <a:ext uri="{FF2B5EF4-FFF2-40B4-BE49-F238E27FC236}">
                <a16:creationId xmlns:a16="http://schemas.microsoft.com/office/drawing/2014/main" id="{EEAF3F5D-2203-D021-326D-075C98113BB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461910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7" name="Google Shape;337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Google Shape;338;p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AMC: </a:t>
            </a:r>
            <a:r>
              <a:rPr lang="en-US" dirty="0"/>
              <a:t>robot ensures reliability, uptime guarantees, and steady post-sale revenue.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Example: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Consider: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Lidl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- 5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ICA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5</a:t>
            </a:r>
          </a:p>
          <a:p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Hemkop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5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COOP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5</a:t>
            </a:r>
          </a:p>
          <a:p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Willys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6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 per the calculation showed above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26*18000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Total Earnings –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4,68,000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Remove Expenses -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~3,00,000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Profit –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1,68,000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732496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>
  <p:cSld name="DEFAULT">
    <p:bg>
      <p:bgPr>
        <a:solidFill>
          <a:schemeClr val="lt1"/>
        </a:solidFill>
        <a:effectLst/>
      </p:bgPr>
    </p:bg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jpeg"/><Relationship Id="rId5" Type="http://schemas.openxmlformats.org/officeDocument/2006/relationships/image" Target="../media/image25.png"/><Relationship Id="rId4" Type="http://schemas.openxmlformats.org/officeDocument/2006/relationships/image" Target="../media/image24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9.png"/><Relationship Id="rId2" Type="http://schemas.openxmlformats.org/officeDocument/2006/relationships/video" Target="../media/media6.avi"/><Relationship Id="rId1" Type="http://schemas.microsoft.com/office/2007/relationships/media" Target="../media/media6.avi"/><Relationship Id="rId6" Type="http://schemas.openxmlformats.org/officeDocument/2006/relationships/image" Target="../media/image28.jpg"/><Relationship Id="rId5" Type="http://schemas.openxmlformats.org/officeDocument/2006/relationships/image" Target="../media/image27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0.png"/><Relationship Id="rId2" Type="http://schemas.openxmlformats.org/officeDocument/2006/relationships/video" Target="../media/media7.avi"/><Relationship Id="rId1" Type="http://schemas.microsoft.com/office/2007/relationships/media" Target="../media/media7.avi"/><Relationship Id="rId6" Type="http://schemas.openxmlformats.org/officeDocument/2006/relationships/image" Target="../media/image30.png"/><Relationship Id="rId5" Type="http://schemas.openxmlformats.org/officeDocument/2006/relationships/image" Target="../media/image27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1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2.png"/><Relationship Id="rId7" Type="http://schemas.openxmlformats.org/officeDocument/2006/relationships/image" Target="../media/image4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6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notesSlide" Target="../notesSlides/notesSlide2.xml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2.png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0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microsoft.com/office/2007/relationships/media" Target="../media/media5.mp4"/><Relationship Id="rId7" Type="http://schemas.openxmlformats.org/officeDocument/2006/relationships/image" Target="../media/image18.png"/><Relationship Id="rId2" Type="http://schemas.openxmlformats.org/officeDocument/2006/relationships/video" Target="../media/media4.avi"/><Relationship Id="rId1" Type="http://schemas.microsoft.com/office/2007/relationships/media" Target="../media/media4.avi"/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1.xml"/><Relationship Id="rId10" Type="http://schemas.openxmlformats.org/officeDocument/2006/relationships/image" Target="../media/image20.png"/><Relationship Id="rId4" Type="http://schemas.openxmlformats.org/officeDocument/2006/relationships/video" Target="../media/media5.mp4"/><Relationship Id="rId9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5FA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way">
            <a:hlinkClick r:id="" action="ppaction://media"/>
            <a:extLst>
              <a:ext uri="{FF2B5EF4-FFF2-40B4-BE49-F238E27FC236}">
                <a16:creationId xmlns:a16="http://schemas.microsoft.com/office/drawing/2014/main" id="{C6202E08-7070-4FC8-171F-A68F59FBAA9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780" y="-578900"/>
            <a:ext cx="9143999" cy="6427497"/>
          </a:xfrm>
          <a:prstGeom prst="rect">
            <a:avLst/>
          </a:prstGeom>
        </p:spPr>
      </p:pic>
      <p:sp>
        <p:nvSpPr>
          <p:cNvPr id="18" name="Google Shape;18;p3"/>
          <p:cNvSpPr/>
          <p:nvPr/>
        </p:nvSpPr>
        <p:spPr>
          <a:xfrm>
            <a:off x="1252318" y="2612178"/>
            <a:ext cx="6858000" cy="485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191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spc="300" dirty="0">
                <a:solidFill>
                  <a:schemeClr val="tx1"/>
                </a:solidFill>
                <a:latin typeface="Poppins"/>
                <a:ea typeface="Poppins"/>
                <a:cs typeface="Poppins"/>
                <a:sym typeface="Poppins"/>
              </a:rPr>
              <a:t>Designed for Tomorrow, Delivered Today</a:t>
            </a:r>
            <a:endParaRPr lang="en-US" sz="2000" i="0" u="none" strike="noStrike" cap="none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CB21A70-2CCA-F6FA-6300-70E6E2DBB04A}"/>
              </a:ext>
            </a:extLst>
          </p:cNvPr>
          <p:cNvSpPr txBox="1"/>
          <p:nvPr/>
        </p:nvSpPr>
        <p:spPr>
          <a:xfrm>
            <a:off x="8722519" y="0"/>
            <a:ext cx="3071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4178" y="4566631"/>
            <a:ext cx="545522" cy="57686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4010" y="1936572"/>
            <a:ext cx="4739650" cy="5577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4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tarship: The Robotic Delivery Solution — Reaction">
            <a:extLst>
              <a:ext uri="{FF2B5EF4-FFF2-40B4-BE49-F238E27FC236}">
                <a16:creationId xmlns:a16="http://schemas.microsoft.com/office/drawing/2014/main" id="{FA422412-703E-E4DC-1076-043C76579A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064" y="1979180"/>
            <a:ext cx="542086" cy="301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Kiwibot Launches Next-Generation Robot 4.0 in Partnership With Knight  Foundation, Chick-Fil-A, and Announces Manufacturing Cooperation With Segway">
            <a:extLst>
              <a:ext uri="{FF2B5EF4-FFF2-40B4-BE49-F238E27FC236}">
                <a16:creationId xmlns:a16="http://schemas.microsoft.com/office/drawing/2014/main" id="{61B9F5BF-5FF6-F12E-FFC9-4C4704A626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064" y="2514539"/>
            <a:ext cx="462339" cy="242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Work at Nuro | Nuro">
            <a:extLst>
              <a:ext uri="{FF2B5EF4-FFF2-40B4-BE49-F238E27FC236}">
                <a16:creationId xmlns:a16="http://schemas.microsoft.com/office/drawing/2014/main" id="{E6DEB57A-64A1-0BAC-FBCF-6E165123B2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199" y="3120097"/>
            <a:ext cx="528944" cy="406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0" descr="Postmates' Whimsical Logo Design Captures The App's Core Services With  Style | DesignRush">
            <a:extLst>
              <a:ext uri="{FF2B5EF4-FFF2-40B4-BE49-F238E27FC236}">
                <a16:creationId xmlns:a16="http://schemas.microsoft.com/office/drawing/2014/main" id="{210052A5-E7F0-4E1D-3FDE-12C1169DF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909" y="3526185"/>
            <a:ext cx="692396" cy="415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5433" y="4465678"/>
            <a:ext cx="677822" cy="677822"/>
          </a:xfrm>
          <a:prstGeom prst="rect">
            <a:avLst/>
          </a:prstGeom>
        </p:spPr>
      </p:pic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4718447"/>
              </p:ext>
            </p:extLst>
          </p:nvPr>
        </p:nvGraphicFramePr>
        <p:xfrm>
          <a:off x="894305" y="1244984"/>
          <a:ext cx="7783830" cy="3261149"/>
        </p:xfrm>
        <a:graphic>
          <a:graphicData uri="http://schemas.openxmlformats.org/drawingml/2006/table">
            <a:tbl>
              <a:tblPr/>
              <a:tblGrid>
                <a:gridCol w="862251">
                  <a:extLst>
                    <a:ext uri="{9D8B030D-6E8A-4147-A177-3AD203B41FA5}">
                      <a16:colId xmlns:a16="http://schemas.microsoft.com/office/drawing/2014/main" val="3011461623"/>
                    </a:ext>
                  </a:extLst>
                </a:gridCol>
                <a:gridCol w="1140598">
                  <a:extLst>
                    <a:ext uri="{9D8B030D-6E8A-4147-A177-3AD203B41FA5}">
                      <a16:colId xmlns:a16="http://schemas.microsoft.com/office/drawing/2014/main" val="2779338422"/>
                    </a:ext>
                  </a:extLst>
                </a:gridCol>
                <a:gridCol w="809142">
                  <a:extLst>
                    <a:ext uri="{9D8B030D-6E8A-4147-A177-3AD203B41FA5}">
                      <a16:colId xmlns:a16="http://schemas.microsoft.com/office/drawing/2014/main" val="1674636499"/>
                    </a:ext>
                  </a:extLst>
                </a:gridCol>
                <a:gridCol w="1121101">
                  <a:extLst>
                    <a:ext uri="{9D8B030D-6E8A-4147-A177-3AD203B41FA5}">
                      <a16:colId xmlns:a16="http://schemas.microsoft.com/office/drawing/2014/main" val="2372602929"/>
                    </a:ext>
                  </a:extLst>
                </a:gridCol>
                <a:gridCol w="1294228">
                  <a:extLst>
                    <a:ext uri="{9D8B030D-6E8A-4147-A177-3AD203B41FA5}">
                      <a16:colId xmlns:a16="http://schemas.microsoft.com/office/drawing/2014/main" val="4173812042"/>
                    </a:ext>
                  </a:extLst>
                </a:gridCol>
                <a:gridCol w="998220">
                  <a:extLst>
                    <a:ext uri="{9D8B030D-6E8A-4147-A177-3AD203B41FA5}">
                      <a16:colId xmlns:a16="http://schemas.microsoft.com/office/drawing/2014/main" val="2370614199"/>
                    </a:ext>
                  </a:extLst>
                </a:gridCol>
                <a:gridCol w="1558290">
                  <a:extLst>
                    <a:ext uri="{9D8B030D-6E8A-4147-A177-3AD203B41FA5}">
                      <a16:colId xmlns:a16="http://schemas.microsoft.com/office/drawing/2014/main" val="20910640"/>
                    </a:ext>
                  </a:extLst>
                </a:gridCol>
              </a:tblGrid>
              <a:tr h="442624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Competitor</a:t>
                      </a:r>
                    </a:p>
                  </a:txBody>
                  <a:tcPr marL="4874" marR="4874" marT="4874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Cost per Mile (SEK)</a:t>
                      </a:r>
                    </a:p>
                  </a:txBody>
                  <a:tcPr marL="4874" marR="4874" marT="4874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Navigation Tech</a:t>
                      </a:r>
                    </a:p>
                  </a:txBody>
                  <a:tcPr marL="4874" marR="4874" marT="4874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Scalability</a:t>
                      </a:r>
                    </a:p>
                  </a:txBody>
                  <a:tcPr marL="4874" marR="4874" marT="4874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Reliability/Uptime</a:t>
                      </a:r>
                    </a:p>
                  </a:txBody>
                  <a:tcPr marL="4874" marR="4874" marT="4874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Nordic-Ready</a:t>
                      </a:r>
                    </a:p>
                  </a:txBody>
                  <a:tcPr marL="4874" marR="4874" marT="4874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Key Weakness</a:t>
                      </a:r>
                    </a:p>
                  </a:txBody>
                  <a:tcPr marL="4874" marR="4874" marT="4874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9668271"/>
                  </a:ext>
                </a:extLst>
              </a:tr>
              <a:tr h="519851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Starship</a:t>
                      </a:r>
                    </a:p>
                  </a:txBody>
                  <a:tcPr marL="4874" marR="4874" marT="4874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10 – 15 SEK</a:t>
                      </a:r>
                    </a:p>
                  </a:txBody>
                  <a:tcPr marL="4874" marR="4874" marT="4874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LiDAR + GPS</a:t>
                      </a:r>
                    </a:p>
                  </a:txBody>
                  <a:tcPr marL="4874" marR="4874" marT="4874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Medium (limited fleet density)</a:t>
                      </a:r>
                    </a:p>
                  </a:txBody>
                  <a:tcPr marL="4874" marR="4874" marT="4874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~90%</a:t>
                      </a:r>
                    </a:p>
                  </a:txBody>
                  <a:tcPr marL="4874" marR="4874" marT="4874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No (not winter-hardened)</a:t>
                      </a:r>
                    </a:p>
                  </a:txBody>
                  <a:tcPr marL="4874" marR="4874" marT="4874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High hardware cost; struggles in snow</a:t>
                      </a:r>
                    </a:p>
                  </a:txBody>
                  <a:tcPr marL="4874" marR="4874" marT="4874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44402383"/>
                  </a:ext>
                </a:extLst>
              </a:tr>
              <a:tr h="519851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Kiwi</a:t>
                      </a:r>
                    </a:p>
                  </a:txBody>
                  <a:tcPr marL="4874" marR="4874" marT="48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12 – 17 SEK</a:t>
                      </a:r>
                    </a:p>
                  </a:txBody>
                  <a:tcPr marL="4874" marR="4874" marT="48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LiDAR + stereo vision</a:t>
                      </a:r>
                    </a:p>
                  </a:txBody>
                  <a:tcPr marL="4874" marR="4874" marT="48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Low–Medium</a:t>
                      </a:r>
                    </a:p>
                  </a:txBody>
                  <a:tcPr marL="4874" marR="4874" marT="48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~88%</a:t>
                      </a:r>
                    </a:p>
                  </a:txBody>
                  <a:tcPr marL="4874" marR="4874" marT="48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No</a:t>
                      </a:r>
                    </a:p>
                  </a:txBody>
                  <a:tcPr marL="4874" marR="4874" marT="48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Costly sensors; limited urban tests</a:t>
                      </a:r>
                    </a:p>
                  </a:txBody>
                  <a:tcPr marL="4874" marR="4874" marT="48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03286303"/>
                  </a:ext>
                </a:extLst>
              </a:tr>
              <a:tr h="66076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Nuro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874" marR="4874" marT="48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24 – 29 SEK</a:t>
                      </a:r>
                    </a:p>
                  </a:txBody>
                  <a:tcPr marL="4874" marR="4874" marT="48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Radar + LiDAR</a:t>
                      </a:r>
                    </a:p>
                  </a:txBody>
                  <a:tcPr marL="4874" marR="4874" marT="48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Low (vehicle-scale, regulatory barriers)</a:t>
                      </a:r>
                    </a:p>
                  </a:txBody>
                  <a:tcPr marL="4874" marR="4874" marT="48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~92%</a:t>
                      </a:r>
                    </a:p>
                  </a:txBody>
                  <a:tcPr marL="4874" marR="4874" marT="48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No</a:t>
                      </a:r>
                    </a:p>
                  </a:txBody>
                  <a:tcPr marL="4874" marR="4874" marT="48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Regulatory complexity; high capex</a:t>
                      </a:r>
                    </a:p>
                  </a:txBody>
                  <a:tcPr marL="4874" marR="4874" marT="48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3460531"/>
                  </a:ext>
                </a:extLst>
              </a:tr>
              <a:tr h="44262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Postmates</a:t>
                      </a:r>
                    </a:p>
                  </a:txBody>
                  <a:tcPr marL="4874" marR="4874" marT="48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19 – 24 SEK</a:t>
                      </a:r>
                    </a:p>
                  </a:txBody>
                  <a:tcPr marL="4874" marR="4874" marT="48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Human navigation</a:t>
                      </a:r>
                    </a:p>
                  </a:txBody>
                  <a:tcPr marL="4874" marR="4874" marT="48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High (gig-economy)</a:t>
                      </a:r>
                    </a:p>
                  </a:txBody>
                  <a:tcPr marL="4874" marR="4874" marT="48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~80%</a:t>
                      </a:r>
                    </a:p>
                  </a:txBody>
                  <a:tcPr marL="4874" marR="4874" marT="48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N/A (human)</a:t>
                      </a:r>
                    </a:p>
                  </a:txBody>
                  <a:tcPr marL="4874" marR="4874" marT="48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Labor-intensive; inconsistent service</a:t>
                      </a:r>
                    </a:p>
                  </a:txBody>
                  <a:tcPr marL="4874" marR="4874" marT="48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63918519"/>
                  </a:ext>
                </a:extLst>
              </a:tr>
              <a:tr h="66076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Square</a:t>
                      </a:r>
                    </a:p>
                  </a:txBody>
                  <a:tcPr marL="4874" marR="4874" marT="48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8 – 13 SEK</a:t>
                      </a:r>
                    </a:p>
                  </a:txBody>
                  <a:tcPr marL="4874" marR="4874" marT="48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12-camera vision-only + LiDAR + GPS</a:t>
                      </a:r>
                    </a:p>
                  </a:txBody>
                  <a:tcPr marL="4874" marR="4874" marT="48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High (grid-planning + fleet AI)</a:t>
                      </a:r>
                    </a:p>
                  </a:txBody>
                  <a:tcPr marL="4874" marR="4874" marT="48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~92%-~95%</a:t>
                      </a:r>
                    </a:p>
                  </a:txBody>
                  <a:tcPr marL="4874" marR="4874" marT="48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Yes (–20 °C anticipated)</a:t>
                      </a:r>
                    </a:p>
                  </a:txBody>
                  <a:tcPr marL="4874" marR="4874" marT="48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New entrant; needs pilot data</a:t>
                      </a:r>
                    </a:p>
                  </a:txBody>
                  <a:tcPr marL="4874" marR="4874" marT="48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27505311"/>
                  </a:ext>
                </a:extLst>
              </a:tr>
            </a:tbl>
          </a:graphicData>
        </a:graphic>
      </p:graphicFrame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012" y="4010928"/>
            <a:ext cx="495205" cy="495205"/>
          </a:xfrm>
          <a:prstGeom prst="rect">
            <a:avLst/>
          </a:prstGeom>
        </p:spPr>
      </p:pic>
      <p:sp>
        <p:nvSpPr>
          <p:cNvPr id="13" name="Google Shape;292;p29"/>
          <p:cNvSpPr/>
          <p:nvPr/>
        </p:nvSpPr>
        <p:spPr>
          <a:xfrm>
            <a:off x="277064" y="153725"/>
            <a:ext cx="6527277" cy="627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 dirty="0">
                <a:solidFill>
                  <a:srgbClr val="151515"/>
                </a:solidFill>
                <a:latin typeface="Merriweather"/>
                <a:ea typeface="Merriweather"/>
                <a:cs typeface="Merriweather"/>
                <a:sym typeface="Merriweather"/>
              </a:rPr>
              <a:t>Competitor Analysis</a:t>
            </a:r>
            <a:endParaRPr sz="24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070292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61">
          <a:extLst>
            <a:ext uri="{FF2B5EF4-FFF2-40B4-BE49-F238E27FC236}">
              <a16:creationId xmlns:a16="http://schemas.microsoft.com/office/drawing/2014/main" id="{BFABBFB2-F919-79B1-75A0-597681B41F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6">
            <a:extLst>
              <a:ext uri="{FF2B5EF4-FFF2-40B4-BE49-F238E27FC236}">
                <a16:creationId xmlns:a16="http://schemas.microsoft.com/office/drawing/2014/main" id="{3B12877E-AFBA-EC27-C64C-C7CD968FAC09}"/>
              </a:ext>
            </a:extLst>
          </p:cNvPr>
          <p:cNvSpPr/>
          <p:nvPr/>
        </p:nvSpPr>
        <p:spPr>
          <a:xfrm>
            <a:off x="4826812" y="532326"/>
            <a:ext cx="4534644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Break a map into pieces or a grid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3" name="Google Shape;263;p26">
            <a:extLst>
              <a:ext uri="{FF2B5EF4-FFF2-40B4-BE49-F238E27FC236}">
                <a16:creationId xmlns:a16="http://schemas.microsoft.com/office/drawing/2014/main" id="{10D149BE-06C1-94B3-1625-8836A52EEB5F}"/>
              </a:ext>
            </a:extLst>
          </p:cNvPr>
          <p:cNvSpPr/>
          <p:nvPr/>
        </p:nvSpPr>
        <p:spPr>
          <a:xfrm>
            <a:off x="4829590" y="19050"/>
            <a:ext cx="45339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i="0" u="none" strike="noStrike" cap="none" dirty="0">
                <a:solidFill>
                  <a:srgbClr val="151515"/>
                </a:solidFill>
                <a:latin typeface="Poppins"/>
                <a:ea typeface="Poppins"/>
                <a:cs typeface="Poppins"/>
                <a:sym typeface="Poppins"/>
              </a:rPr>
              <a:t>Our Approach</a:t>
            </a:r>
            <a:endParaRPr sz="3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5" name="Google Shape;265;p26" descr="https://pitch-assets-ccb95893-de3f-4266-973c-20049231b248.s3.eu-west-1.amazonaws.com/5ec37ca6-2674-4922-b9da-5e343d093f43?pitch-bytes=3002863&amp;pitch-content-type=image%2Fpng">
            <a:extLst>
              <a:ext uri="{FF2B5EF4-FFF2-40B4-BE49-F238E27FC236}">
                <a16:creationId xmlns:a16="http://schemas.microsoft.com/office/drawing/2014/main" id="{8F009CC8-7974-9F0C-3E5C-DE96221C5197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9091" t="-77" b="-77"/>
          <a:stretch/>
        </p:blipFill>
        <p:spPr>
          <a:xfrm>
            <a:off x="0" y="0"/>
            <a:ext cx="36576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26">
            <a:extLst>
              <a:ext uri="{FF2B5EF4-FFF2-40B4-BE49-F238E27FC236}">
                <a16:creationId xmlns:a16="http://schemas.microsoft.com/office/drawing/2014/main" id="{BBB37DF1-070D-84FA-0AAB-2A850E317845}"/>
              </a:ext>
            </a:extLst>
          </p:cNvPr>
          <p:cNvSpPr/>
          <p:nvPr/>
        </p:nvSpPr>
        <p:spPr>
          <a:xfrm>
            <a:off x="476250" y="476250"/>
            <a:ext cx="62488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 descr="A large square puzzle with many pieces&#10;&#10;Description automatically generated with medium confidence">
            <a:extLst>
              <a:ext uri="{FF2B5EF4-FFF2-40B4-BE49-F238E27FC236}">
                <a16:creationId xmlns:a16="http://schemas.microsoft.com/office/drawing/2014/main" id="{E59B5FB4-D60B-B560-EFB3-66FEFD2B69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60238" y="1675326"/>
            <a:ext cx="4005478" cy="3258195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A8AF2706-FF8F-2E25-3B3D-70FD6F9C2B14}"/>
              </a:ext>
            </a:extLst>
          </p:cNvPr>
          <p:cNvSpPr/>
          <p:nvPr/>
        </p:nvSpPr>
        <p:spPr>
          <a:xfrm>
            <a:off x="7931726" y="2342613"/>
            <a:ext cx="103909" cy="110836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AE63947-2E1E-846E-E1B5-BAE72DBA72F8}"/>
              </a:ext>
            </a:extLst>
          </p:cNvPr>
          <p:cNvSpPr/>
          <p:nvPr/>
        </p:nvSpPr>
        <p:spPr>
          <a:xfrm>
            <a:off x="5673434" y="2342613"/>
            <a:ext cx="103909" cy="110836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36936A7-FC78-6463-FDF4-5AC2909D875E}"/>
              </a:ext>
            </a:extLst>
          </p:cNvPr>
          <p:cNvSpPr/>
          <p:nvPr/>
        </p:nvSpPr>
        <p:spPr>
          <a:xfrm>
            <a:off x="5631872" y="4206707"/>
            <a:ext cx="103909" cy="110836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84D4423-EE64-F992-60A1-A2C5CD19C245}"/>
              </a:ext>
            </a:extLst>
          </p:cNvPr>
          <p:cNvSpPr/>
          <p:nvPr/>
        </p:nvSpPr>
        <p:spPr>
          <a:xfrm>
            <a:off x="6470072" y="3082751"/>
            <a:ext cx="103909" cy="110836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C1B6B50-07ED-495A-FD44-72A60B95CB0B}"/>
              </a:ext>
            </a:extLst>
          </p:cNvPr>
          <p:cNvSpPr/>
          <p:nvPr/>
        </p:nvSpPr>
        <p:spPr>
          <a:xfrm>
            <a:off x="4890654" y="3138169"/>
            <a:ext cx="103909" cy="110836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EF9812B-3C10-6D6D-1391-190C3B054D68}"/>
              </a:ext>
            </a:extLst>
          </p:cNvPr>
          <p:cNvSpPr/>
          <p:nvPr/>
        </p:nvSpPr>
        <p:spPr>
          <a:xfrm>
            <a:off x="7529944" y="3401406"/>
            <a:ext cx="103909" cy="110836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7D8D431-DB40-4179-0856-C446973AA5FE}"/>
              </a:ext>
            </a:extLst>
          </p:cNvPr>
          <p:cNvSpPr/>
          <p:nvPr/>
        </p:nvSpPr>
        <p:spPr>
          <a:xfrm>
            <a:off x="7162799" y="4611174"/>
            <a:ext cx="103909" cy="110836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A805F11-AA46-56E6-5433-A24BB672BC35}"/>
              </a:ext>
            </a:extLst>
          </p:cNvPr>
          <p:cNvCxnSpPr/>
          <p:nvPr/>
        </p:nvCxnSpPr>
        <p:spPr>
          <a:xfrm flipV="1">
            <a:off x="5673434" y="2453449"/>
            <a:ext cx="51954" cy="175325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213E8F8-373C-C5BA-2CA1-072B1D3E200A}"/>
              </a:ext>
            </a:extLst>
          </p:cNvPr>
          <p:cNvCxnSpPr/>
          <p:nvPr/>
        </p:nvCxnSpPr>
        <p:spPr>
          <a:xfrm flipV="1">
            <a:off x="5774332" y="3193587"/>
            <a:ext cx="659221" cy="101312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C6EB15D-136E-9E39-7522-8D152C2C6603}"/>
              </a:ext>
            </a:extLst>
          </p:cNvPr>
          <p:cNvCxnSpPr/>
          <p:nvPr/>
        </p:nvCxnSpPr>
        <p:spPr>
          <a:xfrm flipV="1">
            <a:off x="5004388" y="2418813"/>
            <a:ext cx="634755" cy="71935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99C8CAE-69A9-5BEB-9F4E-734B09115BFA}"/>
              </a:ext>
            </a:extLst>
          </p:cNvPr>
          <p:cNvCxnSpPr/>
          <p:nvPr/>
        </p:nvCxnSpPr>
        <p:spPr>
          <a:xfrm>
            <a:off x="5016621" y="3249005"/>
            <a:ext cx="604858" cy="95770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183CB1C-070F-4D9A-DEA0-EC90F6CC85E0}"/>
              </a:ext>
            </a:extLst>
          </p:cNvPr>
          <p:cNvCxnSpPr/>
          <p:nvPr/>
        </p:nvCxnSpPr>
        <p:spPr>
          <a:xfrm flipV="1">
            <a:off x="6573981" y="2418813"/>
            <a:ext cx="1273374" cy="66393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E77CCBA-5668-2367-E40E-1C8E70598CAF}"/>
              </a:ext>
            </a:extLst>
          </p:cNvPr>
          <p:cNvCxnSpPr/>
          <p:nvPr/>
        </p:nvCxnSpPr>
        <p:spPr>
          <a:xfrm>
            <a:off x="6610500" y="3189895"/>
            <a:ext cx="919444" cy="26692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529F481-27C4-5D78-9727-FD4835CCE061}"/>
              </a:ext>
            </a:extLst>
          </p:cNvPr>
          <p:cNvCxnSpPr/>
          <p:nvPr/>
        </p:nvCxnSpPr>
        <p:spPr>
          <a:xfrm flipH="1" flipV="1">
            <a:off x="6573981" y="3249005"/>
            <a:ext cx="522559" cy="136216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F884EF0-0606-7282-B869-9405BB121AFE}"/>
              </a:ext>
            </a:extLst>
          </p:cNvPr>
          <p:cNvCxnSpPr/>
          <p:nvPr/>
        </p:nvCxnSpPr>
        <p:spPr>
          <a:xfrm flipH="1">
            <a:off x="7250405" y="3512242"/>
            <a:ext cx="279539" cy="108877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5349873-A758-6F26-0266-820AA94375F5}"/>
              </a:ext>
            </a:extLst>
          </p:cNvPr>
          <p:cNvCxnSpPr/>
          <p:nvPr/>
        </p:nvCxnSpPr>
        <p:spPr>
          <a:xfrm>
            <a:off x="5802320" y="2342613"/>
            <a:ext cx="2045035" cy="2078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9" name="3.mp40110-0170">
            <a:hlinkClick r:id="" action="ppaction://media"/>
            <a:extLst>
              <a:ext uri="{FF2B5EF4-FFF2-40B4-BE49-F238E27FC236}">
                <a16:creationId xmlns:a16="http://schemas.microsoft.com/office/drawing/2014/main" id="{DCED47F1-0760-65EB-436E-5D8EFA06F0C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-828602" y="0"/>
            <a:ext cx="4792663" cy="51435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BEC8187-AA5A-311D-6F2E-04775D35B955}"/>
              </a:ext>
            </a:extLst>
          </p:cNvPr>
          <p:cNvSpPr txBox="1"/>
          <p:nvPr/>
        </p:nvSpPr>
        <p:spPr>
          <a:xfrm>
            <a:off x="8676879" y="128587"/>
            <a:ext cx="4167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24</a:t>
            </a:r>
          </a:p>
        </p:txBody>
      </p:sp>
    </p:spTree>
    <p:extLst>
      <p:ext uri="{BB962C8B-B14F-4D97-AF65-F5344CB8AC3E}">
        <p14:creationId xmlns:p14="http://schemas.microsoft.com/office/powerpoint/2010/main" val="1070397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58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9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61">
          <a:extLst>
            <a:ext uri="{FF2B5EF4-FFF2-40B4-BE49-F238E27FC236}">
              <a16:creationId xmlns:a16="http://schemas.microsoft.com/office/drawing/2014/main" id="{404A607E-6C81-D440-A3B4-E35204E04A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6">
            <a:extLst>
              <a:ext uri="{FF2B5EF4-FFF2-40B4-BE49-F238E27FC236}">
                <a16:creationId xmlns:a16="http://schemas.microsoft.com/office/drawing/2014/main" id="{DFBD20EC-D1C6-3DF3-8BF5-C207D3202E92}"/>
              </a:ext>
            </a:extLst>
          </p:cNvPr>
          <p:cNvSpPr/>
          <p:nvPr/>
        </p:nvSpPr>
        <p:spPr>
          <a:xfrm>
            <a:off x="4748504" y="704850"/>
            <a:ext cx="4534644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3" name="Google Shape;263;p26">
            <a:extLst>
              <a:ext uri="{FF2B5EF4-FFF2-40B4-BE49-F238E27FC236}">
                <a16:creationId xmlns:a16="http://schemas.microsoft.com/office/drawing/2014/main" id="{6C665873-E94F-93DF-9E61-95EFAFE3F6E1}"/>
              </a:ext>
            </a:extLst>
          </p:cNvPr>
          <p:cNvSpPr/>
          <p:nvPr/>
        </p:nvSpPr>
        <p:spPr>
          <a:xfrm>
            <a:off x="4829590" y="19050"/>
            <a:ext cx="45339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i="0" u="none" strike="noStrike" cap="none" dirty="0">
                <a:solidFill>
                  <a:srgbClr val="151515"/>
                </a:solidFill>
                <a:latin typeface="Poppins"/>
                <a:ea typeface="Poppins"/>
                <a:cs typeface="Poppins"/>
                <a:sym typeface="Poppins"/>
              </a:rPr>
              <a:t>Their Approach</a:t>
            </a:r>
            <a:endParaRPr sz="3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5" name="Google Shape;265;p26" descr="https://pitch-assets-ccb95893-de3f-4266-973c-20049231b248.s3.eu-west-1.amazonaws.com/5ec37ca6-2674-4922-b9da-5e343d093f43?pitch-bytes=3002863&amp;pitch-content-type=image%2Fpng">
            <a:extLst>
              <a:ext uri="{FF2B5EF4-FFF2-40B4-BE49-F238E27FC236}">
                <a16:creationId xmlns:a16="http://schemas.microsoft.com/office/drawing/2014/main" id="{7EC0080B-1E5B-D5F8-1064-EF6F4012347F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9091" t="-77" b="-77"/>
          <a:stretch/>
        </p:blipFill>
        <p:spPr>
          <a:xfrm>
            <a:off x="0" y="0"/>
            <a:ext cx="36576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26">
            <a:extLst>
              <a:ext uri="{FF2B5EF4-FFF2-40B4-BE49-F238E27FC236}">
                <a16:creationId xmlns:a16="http://schemas.microsoft.com/office/drawing/2014/main" id="{E7F3A937-97EA-8448-A5AA-5BC7E83B4A35}"/>
              </a:ext>
            </a:extLst>
          </p:cNvPr>
          <p:cNvSpPr/>
          <p:nvPr/>
        </p:nvSpPr>
        <p:spPr>
          <a:xfrm>
            <a:off x="476250" y="476250"/>
            <a:ext cx="62488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" name="Connector: Elbow 2">
            <a:extLst>
              <a:ext uri="{FF2B5EF4-FFF2-40B4-BE49-F238E27FC236}">
                <a16:creationId xmlns:a16="http://schemas.microsoft.com/office/drawing/2014/main" id="{6655A7D9-5AB6-C2BA-DE0E-2FBAB984A3F6}"/>
              </a:ext>
            </a:extLst>
          </p:cNvPr>
          <p:cNvCxnSpPr/>
          <p:nvPr/>
        </p:nvCxnSpPr>
        <p:spPr>
          <a:xfrm>
            <a:off x="5590310" y="2332759"/>
            <a:ext cx="2750127" cy="1032164"/>
          </a:xfrm>
          <a:prstGeom prst="bentConnector3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9200AD5-9B24-13BE-2F01-EC75B721C9FB}"/>
              </a:ext>
            </a:extLst>
          </p:cNvPr>
          <p:cNvCxnSpPr/>
          <p:nvPr/>
        </p:nvCxnSpPr>
        <p:spPr>
          <a:xfrm flipH="1">
            <a:off x="6954982" y="2112818"/>
            <a:ext cx="1004454" cy="63038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1F82A856-DAAB-5FE8-7AAE-9EB6890BA33A}"/>
              </a:ext>
            </a:extLst>
          </p:cNvPr>
          <p:cNvSpPr/>
          <p:nvPr/>
        </p:nvSpPr>
        <p:spPr>
          <a:xfrm>
            <a:off x="7959436" y="1953491"/>
            <a:ext cx="152400" cy="159327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1BB4C73A-ED97-BE51-66FC-BFA4D2A66F7D}"/>
              </a:ext>
            </a:extLst>
          </p:cNvPr>
          <p:cNvCxnSpPr/>
          <p:nvPr/>
        </p:nvCxnSpPr>
        <p:spPr>
          <a:xfrm rot="5400000">
            <a:off x="6480464" y="2168236"/>
            <a:ext cx="1517073" cy="1316182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87F5632-126F-D999-C36E-9B7198BA5F2A}"/>
              </a:ext>
            </a:extLst>
          </p:cNvPr>
          <p:cNvCxnSpPr/>
          <p:nvPr/>
        </p:nvCxnSpPr>
        <p:spPr>
          <a:xfrm>
            <a:off x="5590310" y="2999509"/>
            <a:ext cx="2805545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F818050B-CCED-0249-6BD5-662E2F248CCB}"/>
              </a:ext>
            </a:extLst>
          </p:cNvPr>
          <p:cNvSpPr/>
          <p:nvPr/>
        </p:nvSpPr>
        <p:spPr>
          <a:xfrm>
            <a:off x="5527964" y="3961534"/>
            <a:ext cx="152400" cy="159327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9AEB0C2F-B6AE-FB1C-FADA-C61E7842ED45}"/>
              </a:ext>
            </a:extLst>
          </p:cNvPr>
          <p:cNvCxnSpPr/>
          <p:nvPr/>
        </p:nvCxnSpPr>
        <p:spPr>
          <a:xfrm rot="16200000" flipH="1">
            <a:off x="6092971" y="2628901"/>
            <a:ext cx="1502352" cy="1142999"/>
          </a:xfrm>
          <a:prstGeom prst="bentConnector3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778AA30-016F-1F58-8A99-8B845C7AC214}"/>
              </a:ext>
            </a:extLst>
          </p:cNvPr>
          <p:cNvCxnSpPr/>
          <p:nvPr/>
        </p:nvCxnSpPr>
        <p:spPr>
          <a:xfrm>
            <a:off x="5680364" y="3775364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F9B8EBE-7112-D317-72E9-D7B0942CC356}"/>
              </a:ext>
            </a:extLst>
          </p:cNvPr>
          <p:cNvCxnSpPr/>
          <p:nvPr/>
        </p:nvCxnSpPr>
        <p:spPr>
          <a:xfrm flipV="1">
            <a:off x="5590310" y="2821132"/>
            <a:ext cx="0" cy="10668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15576EA-5EEE-49B7-F2BE-C4A78D91E1F1}"/>
              </a:ext>
            </a:extLst>
          </p:cNvPr>
          <p:cNvCxnSpPr>
            <a:cxnSpLocks/>
          </p:cNvCxnSpPr>
          <p:nvPr/>
        </p:nvCxnSpPr>
        <p:spPr>
          <a:xfrm>
            <a:off x="6199908" y="2734542"/>
            <a:ext cx="1697183" cy="865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7" name="Action Button: Go Home 26">
            <a:hlinkClick r:id="" action="ppaction://hlinkshowjump?jump=firstslide" highlightClick="1"/>
            <a:extLst>
              <a:ext uri="{FF2B5EF4-FFF2-40B4-BE49-F238E27FC236}">
                <a16:creationId xmlns:a16="http://schemas.microsoft.com/office/drawing/2014/main" id="{ADFC3B6E-0337-78DD-8093-5E0C063D2A44}"/>
              </a:ext>
            </a:extLst>
          </p:cNvPr>
          <p:cNvSpPr/>
          <p:nvPr/>
        </p:nvSpPr>
        <p:spPr>
          <a:xfrm>
            <a:off x="7793185" y="2826327"/>
            <a:ext cx="277090" cy="309995"/>
          </a:xfrm>
          <a:prstGeom prst="actionButtonHom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8" name="Action Button: Go Home 27">
            <a:hlinkClick r:id="" action="ppaction://hlinkshowjump?jump=firstslide" highlightClick="1"/>
            <a:extLst>
              <a:ext uri="{FF2B5EF4-FFF2-40B4-BE49-F238E27FC236}">
                <a16:creationId xmlns:a16="http://schemas.microsoft.com/office/drawing/2014/main" id="{7237EA2D-6C52-3823-E8D6-8F52DB4A054C}"/>
              </a:ext>
            </a:extLst>
          </p:cNvPr>
          <p:cNvSpPr/>
          <p:nvPr/>
        </p:nvSpPr>
        <p:spPr>
          <a:xfrm>
            <a:off x="6061363" y="2379519"/>
            <a:ext cx="277090" cy="309995"/>
          </a:xfrm>
          <a:prstGeom prst="actionButtonHom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FBF4DBCB-F2FE-8CB7-941F-F622F834EBE1}"/>
              </a:ext>
            </a:extLst>
          </p:cNvPr>
          <p:cNvCxnSpPr>
            <a:endCxn id="28" idx="2"/>
          </p:cNvCxnSpPr>
          <p:nvPr/>
        </p:nvCxnSpPr>
        <p:spPr>
          <a:xfrm flipV="1">
            <a:off x="5604164" y="2534517"/>
            <a:ext cx="457199" cy="29181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697EB7ED-7600-FA68-27CC-E4F2C0135FC1}"/>
              </a:ext>
            </a:extLst>
          </p:cNvPr>
          <p:cNvCxnSpPr/>
          <p:nvPr/>
        </p:nvCxnSpPr>
        <p:spPr>
          <a:xfrm rot="5400000" flipH="1" flipV="1">
            <a:off x="5281612" y="3178320"/>
            <a:ext cx="1317048" cy="519544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F63E35ED-F31F-0820-CFE1-1C97D74E387F}"/>
              </a:ext>
            </a:extLst>
          </p:cNvPr>
          <p:cNvCxnSpPr>
            <a:stCxn id="6" idx="2"/>
            <a:endCxn id="28" idx="3"/>
          </p:cNvCxnSpPr>
          <p:nvPr/>
        </p:nvCxnSpPr>
        <p:spPr>
          <a:xfrm rot="10800000" flipV="1">
            <a:off x="6199908" y="2033155"/>
            <a:ext cx="1759528" cy="346364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2771407A-49B0-C2F0-74B5-649B01CA2119}"/>
              </a:ext>
            </a:extLst>
          </p:cNvPr>
          <p:cNvCxnSpPr>
            <a:endCxn id="27" idx="1"/>
          </p:cNvCxnSpPr>
          <p:nvPr/>
        </p:nvCxnSpPr>
        <p:spPr>
          <a:xfrm flipV="1">
            <a:off x="5756564" y="3136322"/>
            <a:ext cx="2175166" cy="909205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8" name="Action Button: Go Home 37">
            <a:hlinkClick r:id="" action="ppaction://hlinkshowjump?jump=firstslide" highlightClick="1"/>
            <a:extLst>
              <a:ext uri="{FF2B5EF4-FFF2-40B4-BE49-F238E27FC236}">
                <a16:creationId xmlns:a16="http://schemas.microsoft.com/office/drawing/2014/main" id="{1D752C26-EE92-19DA-F58B-A859087B3D44}"/>
              </a:ext>
            </a:extLst>
          </p:cNvPr>
          <p:cNvSpPr/>
          <p:nvPr/>
        </p:nvSpPr>
        <p:spPr>
          <a:xfrm>
            <a:off x="6442364" y="3564948"/>
            <a:ext cx="277090" cy="309995"/>
          </a:xfrm>
          <a:prstGeom prst="actionButtonHom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9" name="1.mp40110-0170">
            <a:hlinkClick r:id="" action="ppaction://media"/>
            <a:extLst>
              <a:ext uri="{FF2B5EF4-FFF2-40B4-BE49-F238E27FC236}">
                <a16:creationId xmlns:a16="http://schemas.microsoft.com/office/drawing/2014/main" id="{38937D62-E2A5-F8BC-076A-D4F34D1CF0E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677358" y="0"/>
            <a:ext cx="4792663" cy="51435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24CB0BD-59FA-93A6-F386-C8696B8BDF70}"/>
              </a:ext>
            </a:extLst>
          </p:cNvPr>
          <p:cNvSpPr txBox="1"/>
          <p:nvPr/>
        </p:nvSpPr>
        <p:spPr>
          <a:xfrm>
            <a:off x="8676879" y="128587"/>
            <a:ext cx="4167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23</a:t>
            </a: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5433" y="4465678"/>
            <a:ext cx="677822" cy="677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800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41" fill="hold"/>
                                        <p:tgtEl>
                                          <p:spTgt spid="3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9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29"/>
          <p:cNvSpPr/>
          <p:nvPr/>
        </p:nvSpPr>
        <p:spPr>
          <a:xfrm>
            <a:off x="-1962898" y="128586"/>
            <a:ext cx="6527277" cy="627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 dirty="0">
                <a:solidFill>
                  <a:srgbClr val="151515"/>
                </a:solidFill>
                <a:latin typeface="Merriweather"/>
                <a:ea typeface="Merriweather"/>
                <a:cs typeface="Merriweather"/>
                <a:sym typeface="Merriweather"/>
              </a:rPr>
              <a:t>Market size</a:t>
            </a:r>
            <a:endParaRPr sz="24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6" name="Google Shape;296;p29"/>
          <p:cNvSpPr/>
          <p:nvPr/>
        </p:nvSpPr>
        <p:spPr>
          <a:xfrm>
            <a:off x="435008" y="1349388"/>
            <a:ext cx="1904603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579F72D-0B81-A772-DAFA-4AAABBCC8205}"/>
              </a:ext>
            </a:extLst>
          </p:cNvPr>
          <p:cNvSpPr txBox="1"/>
          <p:nvPr/>
        </p:nvSpPr>
        <p:spPr>
          <a:xfrm>
            <a:off x="8676879" y="128587"/>
            <a:ext cx="4167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19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9971" y="62387"/>
            <a:ext cx="677822" cy="67782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904" y="904853"/>
            <a:ext cx="6648792" cy="67313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45204" y="1806588"/>
            <a:ext cx="2768742" cy="316881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8904" y="2134248"/>
            <a:ext cx="3810196" cy="22480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30050" y="1143001"/>
            <a:ext cx="1655353" cy="150562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67505" y="2716595"/>
            <a:ext cx="2052499" cy="2258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7276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29"/>
          <p:cNvSpPr/>
          <p:nvPr/>
        </p:nvSpPr>
        <p:spPr>
          <a:xfrm>
            <a:off x="-1962898" y="128586"/>
            <a:ext cx="6527277" cy="627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 dirty="0">
                <a:solidFill>
                  <a:srgbClr val="151515"/>
                </a:solidFill>
                <a:latin typeface="Merriweather"/>
                <a:ea typeface="Merriweather"/>
                <a:cs typeface="Merriweather"/>
                <a:sym typeface="Merriweather"/>
              </a:rPr>
              <a:t>Market size</a:t>
            </a:r>
            <a:endParaRPr sz="24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3" name="Google Shape;293;p29"/>
          <p:cNvSpPr/>
          <p:nvPr/>
        </p:nvSpPr>
        <p:spPr>
          <a:xfrm>
            <a:off x="2881425" y="756388"/>
            <a:ext cx="2019274" cy="1905218"/>
          </a:xfrm>
          <a:prstGeom prst="ellipse">
            <a:avLst/>
          </a:prstGeom>
          <a:solidFill>
            <a:srgbClr val="F4F5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p29"/>
          <p:cNvSpPr/>
          <p:nvPr/>
        </p:nvSpPr>
        <p:spPr>
          <a:xfrm>
            <a:off x="354426" y="756388"/>
            <a:ext cx="2090258" cy="1904282"/>
          </a:xfrm>
          <a:prstGeom prst="ellipse">
            <a:avLst/>
          </a:prstGeom>
          <a:solidFill>
            <a:srgbClr val="F4F5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295;p29"/>
          <p:cNvSpPr/>
          <p:nvPr/>
        </p:nvSpPr>
        <p:spPr>
          <a:xfrm>
            <a:off x="5332135" y="798948"/>
            <a:ext cx="1905000" cy="1905000"/>
          </a:xfrm>
          <a:prstGeom prst="ellipse">
            <a:avLst/>
          </a:prstGeom>
          <a:solidFill>
            <a:srgbClr val="F4F5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29"/>
          <p:cNvSpPr/>
          <p:nvPr/>
        </p:nvSpPr>
        <p:spPr>
          <a:xfrm>
            <a:off x="435008" y="1349388"/>
            <a:ext cx="1904603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i="0" u="none" strike="noStrike" cap="none" dirty="0">
                <a:solidFill>
                  <a:srgbClr val="151515"/>
                </a:solidFill>
                <a:latin typeface="Poppins"/>
                <a:ea typeface="Poppins"/>
                <a:cs typeface="Poppins"/>
                <a:sym typeface="Poppins"/>
              </a:rPr>
              <a:t>$</a:t>
            </a:r>
            <a:r>
              <a:rPr lang="en-US" sz="3000" b="1" dirty="0">
                <a:solidFill>
                  <a:srgbClr val="151515"/>
                </a:solidFill>
                <a:latin typeface="Poppins"/>
                <a:ea typeface="Poppins"/>
                <a:cs typeface="Poppins"/>
                <a:sym typeface="Poppins"/>
              </a:rPr>
              <a:t>500M</a:t>
            </a:r>
            <a:endParaRPr sz="3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7" name="Google Shape;297;p29"/>
          <p:cNvSpPr/>
          <p:nvPr/>
        </p:nvSpPr>
        <p:spPr>
          <a:xfrm>
            <a:off x="3124954" y="1357498"/>
            <a:ext cx="1519658" cy="393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i="0" u="none" strike="noStrike" cap="none" dirty="0">
                <a:solidFill>
                  <a:srgbClr val="151515"/>
                </a:solidFill>
                <a:latin typeface="Poppins"/>
                <a:ea typeface="Poppins"/>
                <a:cs typeface="Poppins"/>
                <a:sym typeface="Poppins"/>
              </a:rPr>
              <a:t>$200M</a:t>
            </a:r>
            <a:endParaRPr sz="3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" name="Google Shape;298;p29"/>
          <p:cNvSpPr/>
          <p:nvPr/>
        </p:nvSpPr>
        <p:spPr>
          <a:xfrm>
            <a:off x="5521011" y="1370324"/>
            <a:ext cx="1523752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i="0" u="none" strike="noStrike" cap="none" dirty="0">
                <a:solidFill>
                  <a:srgbClr val="151515"/>
                </a:solidFill>
                <a:latin typeface="Poppins"/>
                <a:ea typeface="Poppins"/>
                <a:cs typeface="Poppins"/>
                <a:sym typeface="Poppins"/>
              </a:rPr>
              <a:t>$15M</a:t>
            </a:r>
            <a:endParaRPr sz="3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" name="Google Shape;302;p29"/>
          <p:cNvSpPr/>
          <p:nvPr/>
        </p:nvSpPr>
        <p:spPr>
          <a:xfrm>
            <a:off x="351056" y="1911056"/>
            <a:ext cx="1904752" cy="684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 i="0" u="none" strike="noStrike" cap="none" dirty="0">
                <a:solidFill>
                  <a:srgbClr val="D12C2C"/>
                </a:solidFill>
                <a:latin typeface="Poppins"/>
                <a:ea typeface="Poppins"/>
                <a:cs typeface="Poppins"/>
                <a:sym typeface="Poppins"/>
              </a:rPr>
              <a:t>TOTAL</a:t>
            </a:r>
            <a:endParaRPr sz="9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 i="0" u="none" strike="noStrike" cap="none" dirty="0">
                <a:solidFill>
                  <a:srgbClr val="D12C2C"/>
                </a:solidFill>
                <a:latin typeface="Poppins"/>
                <a:ea typeface="Poppins"/>
                <a:cs typeface="Poppins"/>
                <a:sym typeface="Poppins"/>
              </a:rPr>
              <a:t>AVAILABLE MARKET</a:t>
            </a:r>
            <a:endParaRPr sz="9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3" name="Google Shape;303;p29"/>
          <p:cNvSpPr/>
          <p:nvPr/>
        </p:nvSpPr>
        <p:spPr>
          <a:xfrm>
            <a:off x="3123985" y="1809439"/>
            <a:ext cx="1519658" cy="295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 i="0" u="none" strike="noStrike" cap="none">
                <a:solidFill>
                  <a:srgbClr val="D12C2C"/>
                </a:solidFill>
                <a:latin typeface="Poppins"/>
                <a:ea typeface="Poppins"/>
                <a:cs typeface="Poppins"/>
                <a:sym typeface="Poppins"/>
              </a:rPr>
              <a:t>SERVICEABLE</a:t>
            </a:r>
            <a:endParaRPr sz="9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 i="0" u="none" strike="noStrike" cap="none">
                <a:solidFill>
                  <a:srgbClr val="D12C2C"/>
                </a:solidFill>
                <a:latin typeface="Poppins"/>
                <a:ea typeface="Poppins"/>
                <a:cs typeface="Poppins"/>
                <a:sym typeface="Poppins"/>
              </a:rPr>
              <a:t>AVAILABLE MARKET</a:t>
            </a:r>
            <a:endParaRPr sz="9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4" name="Google Shape;304;p29"/>
          <p:cNvSpPr/>
          <p:nvPr/>
        </p:nvSpPr>
        <p:spPr>
          <a:xfrm>
            <a:off x="5524381" y="1827480"/>
            <a:ext cx="1523752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 i="0" u="none" strike="noStrike" cap="none" dirty="0">
                <a:solidFill>
                  <a:srgbClr val="D12C2C"/>
                </a:solidFill>
                <a:latin typeface="Poppins"/>
                <a:ea typeface="Poppins"/>
                <a:cs typeface="Poppins"/>
                <a:sym typeface="Poppins"/>
              </a:rPr>
              <a:t>SERVICEABLE OBTAINABLE MARKET</a:t>
            </a:r>
            <a:endParaRPr sz="9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579F72D-0B81-A772-DAFA-4AAABBCC8205}"/>
              </a:ext>
            </a:extLst>
          </p:cNvPr>
          <p:cNvSpPr txBox="1"/>
          <p:nvPr/>
        </p:nvSpPr>
        <p:spPr>
          <a:xfrm>
            <a:off x="8676879" y="128587"/>
            <a:ext cx="4167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19</a:t>
            </a:r>
          </a:p>
        </p:txBody>
      </p:sp>
      <p:pic>
        <p:nvPicPr>
          <p:cNvPr id="26" name="Picture 25" descr="A pie chart with different colored circles&#10;&#10;Description automatically generated">
            <a:extLst>
              <a:ext uri="{FF2B5EF4-FFF2-40B4-BE49-F238E27FC236}">
                <a16:creationId xmlns:a16="http://schemas.microsoft.com/office/drawing/2014/main" id="{8E7BF727-2777-B486-B325-621B3C3807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9555" y="2960461"/>
            <a:ext cx="2700731" cy="208884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9971" y="62387"/>
            <a:ext cx="677822" cy="67782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8184" y="661011"/>
            <a:ext cx="7444204" cy="429911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38"/>
          <p:cNvSpPr/>
          <p:nvPr/>
        </p:nvSpPr>
        <p:spPr>
          <a:xfrm>
            <a:off x="336442" y="255914"/>
            <a:ext cx="6094859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rgbClr val="151515"/>
                </a:solidFill>
                <a:latin typeface="Merriweather"/>
                <a:ea typeface="Merriweather"/>
                <a:cs typeface="Merriweather"/>
                <a:sym typeface="Merriweather"/>
              </a:rPr>
              <a:t>Timeline</a:t>
            </a: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6" name="Google Shape;456;p38"/>
          <p:cNvSpPr/>
          <p:nvPr/>
        </p:nvSpPr>
        <p:spPr>
          <a:xfrm>
            <a:off x="1389316" y="1080240"/>
            <a:ext cx="238125" cy="238125"/>
          </a:xfrm>
          <a:prstGeom prst="ellipse">
            <a:avLst/>
          </a:prstGeom>
          <a:solidFill>
            <a:srgbClr val="D12C2C"/>
          </a:solidFill>
          <a:ln>
            <a:noFill/>
          </a:ln>
        </p:spPr>
        <p:txBody>
          <a:bodyPr spcFirstLastPara="1" wrap="square" lIns="13225" tIns="28100" rIns="13225" bIns="28100" anchor="ctr" anchorCtr="0">
            <a:noAutofit/>
          </a:bodyPr>
          <a:lstStyle/>
          <a:p>
            <a:pPr marL="0" marR="0" lvl="0" indent="0" algn="ctr" rtl="0">
              <a:lnSpc>
                <a:spcPct val="1431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rgbClr val="F4F5FA"/>
                </a:solidFill>
                <a:latin typeface="Poppins"/>
                <a:ea typeface="Poppins"/>
                <a:cs typeface="Poppins"/>
                <a:sym typeface="Poppins"/>
              </a:rPr>
              <a:t>1</a:t>
            </a:r>
            <a:endParaRPr sz="105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7" name="Google Shape;457;p38"/>
          <p:cNvSpPr/>
          <p:nvPr/>
        </p:nvSpPr>
        <p:spPr>
          <a:xfrm>
            <a:off x="253188" y="1394972"/>
            <a:ext cx="24765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757575"/>
                </a:solidFill>
                <a:latin typeface="Merriweather"/>
                <a:ea typeface="Calibri"/>
                <a:cs typeface="Calibri"/>
                <a:sym typeface="Merriweather"/>
              </a:rPr>
              <a:t>Prep &amp; Grant Filing</a:t>
            </a: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8" name="Google Shape;458;p38"/>
          <p:cNvSpPr/>
          <p:nvPr/>
        </p:nvSpPr>
        <p:spPr>
          <a:xfrm>
            <a:off x="213716" y="1622686"/>
            <a:ext cx="2476500" cy="171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 dirty="0">
                <a:solidFill>
                  <a:srgbClr val="D12C2C"/>
                </a:solidFill>
                <a:latin typeface="Poppins"/>
                <a:ea typeface="Calibri"/>
                <a:cs typeface="Poppins"/>
                <a:sym typeface="Poppins"/>
              </a:rPr>
              <a:t>Mar-May</a:t>
            </a:r>
            <a:r>
              <a:rPr lang="en-US" sz="900" b="1" i="0" u="none" strike="noStrike" cap="none" dirty="0">
                <a:solidFill>
                  <a:srgbClr val="D12C2C"/>
                </a:solidFill>
                <a:latin typeface="Poppins"/>
                <a:ea typeface="Calibri"/>
                <a:cs typeface="Poppins"/>
                <a:sym typeface="Poppins"/>
              </a:rPr>
              <a:t> 2025</a:t>
            </a:r>
            <a:endParaRPr sz="9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9" name="Google Shape;459;p38"/>
          <p:cNvSpPr/>
          <p:nvPr/>
        </p:nvSpPr>
        <p:spPr>
          <a:xfrm>
            <a:off x="2953009" y="1378233"/>
            <a:ext cx="24765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tx1">
                    <a:lumMod val="50000"/>
                    <a:lumOff val="50000"/>
                  </a:schemeClr>
                </a:solidFill>
                <a:latin typeface="Merriweather" panose="00000500000000000000" pitchFamily="2" charset="0"/>
                <a:ea typeface="Calibri"/>
                <a:cs typeface="Calibri"/>
                <a:sym typeface="Calibri"/>
              </a:rPr>
              <a:t>Design &amp; Detailed Engineering</a:t>
            </a:r>
            <a:endParaRPr sz="1200" b="0" i="0" u="none" strike="noStrike" cap="none" dirty="0">
              <a:solidFill>
                <a:schemeClr val="tx1">
                  <a:lumMod val="50000"/>
                  <a:lumOff val="50000"/>
                </a:schemeClr>
              </a:solidFill>
              <a:latin typeface="Merriweather" panose="00000500000000000000" pitchFamily="2" charset="0"/>
              <a:ea typeface="Calibri"/>
              <a:cs typeface="Calibri"/>
              <a:sym typeface="Calibri"/>
            </a:endParaRPr>
          </a:p>
        </p:txBody>
      </p:sp>
      <p:sp>
        <p:nvSpPr>
          <p:cNvPr id="460" name="Google Shape;460;p38"/>
          <p:cNvSpPr/>
          <p:nvPr/>
        </p:nvSpPr>
        <p:spPr>
          <a:xfrm>
            <a:off x="2972745" y="1616906"/>
            <a:ext cx="2476500" cy="171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 i="0" u="none" strike="noStrike" cap="none" dirty="0">
                <a:solidFill>
                  <a:srgbClr val="D12C2C"/>
                </a:solidFill>
                <a:latin typeface="Poppins"/>
                <a:ea typeface="Poppins"/>
                <a:cs typeface="Poppins"/>
                <a:sym typeface="Poppins"/>
              </a:rPr>
              <a:t>Apr-May</a:t>
            </a:r>
            <a:r>
              <a:rPr lang="en-US" sz="900" i="0" u="none" strike="noStrike" cap="none" dirty="0">
                <a:solidFill>
                  <a:srgbClr val="D12C2C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900" b="1" i="0" u="none" strike="noStrike" cap="none" dirty="0">
                <a:solidFill>
                  <a:srgbClr val="D12C2C"/>
                </a:solidFill>
                <a:latin typeface="Poppins"/>
                <a:ea typeface="Poppins"/>
                <a:cs typeface="Poppins"/>
                <a:sym typeface="Poppins"/>
              </a:rPr>
              <a:t>2025</a:t>
            </a:r>
            <a:endParaRPr sz="9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1" name="Google Shape;461;p38"/>
          <p:cNvSpPr/>
          <p:nvPr/>
        </p:nvSpPr>
        <p:spPr>
          <a:xfrm>
            <a:off x="6000820" y="1386239"/>
            <a:ext cx="2476401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757575"/>
                </a:solidFill>
                <a:latin typeface="Merriweather"/>
                <a:ea typeface="Calibri"/>
                <a:cs typeface="Calibri"/>
                <a:sym typeface="Merriweather"/>
              </a:rPr>
              <a:t>Hardware Build &amp; Bench Testing</a:t>
            </a: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2" name="Google Shape;462;p38"/>
          <p:cNvSpPr/>
          <p:nvPr/>
        </p:nvSpPr>
        <p:spPr>
          <a:xfrm>
            <a:off x="5861368" y="1586922"/>
            <a:ext cx="2476500" cy="171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 dirty="0">
                <a:solidFill>
                  <a:srgbClr val="D12C2C"/>
                </a:solidFill>
                <a:latin typeface="Poppins"/>
                <a:ea typeface="Calibri"/>
                <a:cs typeface="Poppins"/>
                <a:sym typeface="Poppins"/>
              </a:rPr>
              <a:t>May-Sep 2025</a:t>
            </a:r>
            <a:endParaRPr sz="9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3" name="Google Shape;463;p38"/>
          <p:cNvSpPr/>
          <p:nvPr/>
        </p:nvSpPr>
        <p:spPr>
          <a:xfrm>
            <a:off x="4072530" y="1080240"/>
            <a:ext cx="238125" cy="238125"/>
          </a:xfrm>
          <a:prstGeom prst="ellipse">
            <a:avLst/>
          </a:prstGeom>
          <a:solidFill>
            <a:srgbClr val="D12C2C"/>
          </a:solidFill>
          <a:ln>
            <a:noFill/>
          </a:ln>
        </p:spPr>
        <p:txBody>
          <a:bodyPr spcFirstLastPara="1" wrap="square" lIns="13225" tIns="28100" rIns="13225" bIns="28100" anchor="ctr" anchorCtr="0">
            <a:noAutofit/>
          </a:bodyPr>
          <a:lstStyle/>
          <a:p>
            <a:pPr marL="0" marR="0" lvl="0" indent="0" algn="ctr" rtl="0">
              <a:lnSpc>
                <a:spcPct val="1431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rgbClr val="F4F5FA"/>
                </a:solidFill>
                <a:latin typeface="Poppins"/>
                <a:ea typeface="Poppins"/>
                <a:cs typeface="Poppins"/>
                <a:sym typeface="Poppins"/>
              </a:rPr>
              <a:t>2</a:t>
            </a:r>
            <a:endParaRPr sz="105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4" name="Google Shape;464;p38"/>
          <p:cNvSpPr/>
          <p:nvPr/>
        </p:nvSpPr>
        <p:spPr>
          <a:xfrm>
            <a:off x="6818427" y="1080240"/>
            <a:ext cx="238125" cy="238125"/>
          </a:xfrm>
          <a:prstGeom prst="ellipse">
            <a:avLst/>
          </a:prstGeom>
          <a:solidFill>
            <a:srgbClr val="D12C2C"/>
          </a:solidFill>
          <a:ln>
            <a:noFill/>
          </a:ln>
        </p:spPr>
        <p:txBody>
          <a:bodyPr spcFirstLastPara="1" wrap="square" lIns="13225" tIns="28100" rIns="13225" bIns="28100" anchor="ctr" anchorCtr="0">
            <a:noAutofit/>
          </a:bodyPr>
          <a:lstStyle/>
          <a:p>
            <a:pPr marL="0" marR="0" lvl="0" indent="0" algn="ctr" rtl="0">
              <a:lnSpc>
                <a:spcPct val="1431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>
                <a:solidFill>
                  <a:srgbClr val="F4F5FA"/>
                </a:solidFill>
                <a:latin typeface="Poppins"/>
                <a:ea typeface="Poppins"/>
                <a:cs typeface="Poppins"/>
                <a:sym typeface="Poppins"/>
              </a:rPr>
              <a:t>3</a:t>
            </a:r>
            <a:endParaRPr sz="10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7FE4669-00E7-9749-C00A-4A8DF9B928C2}"/>
              </a:ext>
            </a:extLst>
          </p:cNvPr>
          <p:cNvSpPr txBox="1"/>
          <p:nvPr/>
        </p:nvSpPr>
        <p:spPr>
          <a:xfrm>
            <a:off x="8311119" y="242887"/>
            <a:ext cx="4167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26</a:t>
            </a:r>
          </a:p>
        </p:txBody>
      </p:sp>
      <p:sp>
        <p:nvSpPr>
          <p:cNvPr id="17" name="Google Shape;456;p38"/>
          <p:cNvSpPr/>
          <p:nvPr/>
        </p:nvSpPr>
        <p:spPr>
          <a:xfrm>
            <a:off x="1332903" y="2010968"/>
            <a:ext cx="238125" cy="238125"/>
          </a:xfrm>
          <a:prstGeom prst="ellipse">
            <a:avLst/>
          </a:prstGeom>
          <a:solidFill>
            <a:srgbClr val="D12C2C"/>
          </a:solidFill>
          <a:ln>
            <a:noFill/>
          </a:ln>
        </p:spPr>
        <p:txBody>
          <a:bodyPr spcFirstLastPara="1" wrap="square" lIns="13225" tIns="28100" rIns="13225" bIns="28100" anchor="ctr" anchorCtr="0">
            <a:noAutofit/>
          </a:bodyPr>
          <a:lstStyle/>
          <a:p>
            <a:pPr marL="0" marR="0" lvl="0" indent="0" algn="ctr" rtl="0">
              <a:lnSpc>
                <a:spcPct val="1431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rgbClr val="F4F5FA"/>
                </a:solidFill>
                <a:latin typeface="Poppins"/>
                <a:ea typeface="Calibri"/>
                <a:cs typeface="Poppins"/>
                <a:sym typeface="Poppins"/>
              </a:rPr>
              <a:t>4</a:t>
            </a:r>
            <a:endParaRPr sz="105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457;p38"/>
          <p:cNvSpPr/>
          <p:nvPr/>
        </p:nvSpPr>
        <p:spPr>
          <a:xfrm>
            <a:off x="262530" y="2282979"/>
            <a:ext cx="24765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757575"/>
                </a:solidFill>
                <a:latin typeface="Merriweather"/>
                <a:ea typeface="Calibri"/>
                <a:cs typeface="Calibri"/>
                <a:sym typeface="Merriweather"/>
              </a:rPr>
              <a:t>Regulatory Certification</a:t>
            </a: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458;p38"/>
          <p:cNvSpPr/>
          <p:nvPr/>
        </p:nvSpPr>
        <p:spPr>
          <a:xfrm>
            <a:off x="253188" y="2521307"/>
            <a:ext cx="2476500" cy="171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 dirty="0">
                <a:solidFill>
                  <a:srgbClr val="D12C2C"/>
                </a:solidFill>
                <a:latin typeface="Poppins"/>
                <a:ea typeface="Calibri"/>
                <a:cs typeface="Poppins"/>
                <a:sym typeface="Poppins"/>
              </a:rPr>
              <a:t>July-Dec</a:t>
            </a:r>
            <a:r>
              <a:rPr lang="en-US" sz="900" b="1" i="0" u="none" strike="noStrike" cap="none" dirty="0">
                <a:solidFill>
                  <a:srgbClr val="D12C2C"/>
                </a:solidFill>
                <a:latin typeface="Poppins"/>
                <a:ea typeface="Calibri"/>
                <a:cs typeface="Poppins"/>
                <a:sym typeface="Poppins"/>
              </a:rPr>
              <a:t> 2025</a:t>
            </a:r>
            <a:endParaRPr sz="9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459;p38"/>
          <p:cNvSpPr/>
          <p:nvPr/>
        </p:nvSpPr>
        <p:spPr>
          <a:xfrm>
            <a:off x="2972745" y="2284063"/>
            <a:ext cx="24765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tx1">
                    <a:lumMod val="50000"/>
                    <a:lumOff val="50000"/>
                  </a:schemeClr>
                </a:solidFill>
                <a:latin typeface="Merriweather" panose="00000500000000000000" pitchFamily="2" charset="0"/>
                <a:ea typeface="Calibri"/>
                <a:cs typeface="Calibri"/>
                <a:sym typeface="Calibri"/>
              </a:rPr>
              <a:t>Pilot Setup &amp; Execution</a:t>
            </a:r>
            <a:endParaRPr sz="1200" b="0" i="0" u="none" strike="noStrike" cap="none" dirty="0">
              <a:solidFill>
                <a:schemeClr val="tx1">
                  <a:lumMod val="50000"/>
                  <a:lumOff val="50000"/>
                </a:schemeClr>
              </a:solidFill>
              <a:latin typeface="Merriweather" panose="00000500000000000000" pitchFamily="2" charset="0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460;p38"/>
          <p:cNvSpPr/>
          <p:nvPr/>
        </p:nvSpPr>
        <p:spPr>
          <a:xfrm>
            <a:off x="2963403" y="2501226"/>
            <a:ext cx="2476500" cy="171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 i="0" u="none" strike="noStrike" cap="none" dirty="0">
                <a:solidFill>
                  <a:srgbClr val="D12C2C"/>
                </a:solidFill>
                <a:latin typeface="Poppins"/>
                <a:ea typeface="Poppins"/>
                <a:cs typeface="Poppins"/>
                <a:sym typeface="Poppins"/>
              </a:rPr>
              <a:t>Dec-Mar</a:t>
            </a:r>
            <a:r>
              <a:rPr lang="en-US" sz="900" i="0" u="none" strike="noStrike" cap="none" dirty="0">
                <a:solidFill>
                  <a:srgbClr val="D12C2C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900" b="1" i="0" u="none" strike="noStrike" cap="none" dirty="0">
                <a:solidFill>
                  <a:srgbClr val="D12C2C"/>
                </a:solidFill>
                <a:latin typeface="Poppins"/>
                <a:ea typeface="Poppins"/>
                <a:cs typeface="Poppins"/>
                <a:sym typeface="Poppins"/>
              </a:rPr>
              <a:t>2026</a:t>
            </a:r>
            <a:endParaRPr sz="9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461;p38"/>
          <p:cNvSpPr/>
          <p:nvPr/>
        </p:nvSpPr>
        <p:spPr>
          <a:xfrm>
            <a:off x="5759170" y="2249093"/>
            <a:ext cx="2476401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757575"/>
                </a:solidFill>
                <a:latin typeface="Merriweather"/>
                <a:ea typeface="Calibri"/>
                <a:cs typeface="Calibri"/>
                <a:sym typeface="Merriweather"/>
              </a:rPr>
              <a:t>Data Analysis &amp; Optimization</a:t>
            </a: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462;p38"/>
          <p:cNvSpPr/>
          <p:nvPr/>
        </p:nvSpPr>
        <p:spPr>
          <a:xfrm>
            <a:off x="5759071" y="2472257"/>
            <a:ext cx="2476500" cy="171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 dirty="0">
                <a:solidFill>
                  <a:srgbClr val="D12C2C"/>
                </a:solidFill>
                <a:latin typeface="Poppins"/>
                <a:ea typeface="Calibri"/>
                <a:cs typeface="Poppins"/>
                <a:sym typeface="Poppins"/>
              </a:rPr>
              <a:t>Apr-May 2026</a:t>
            </a:r>
            <a:endParaRPr sz="9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463;p38"/>
          <p:cNvSpPr/>
          <p:nvPr/>
        </p:nvSpPr>
        <p:spPr>
          <a:xfrm>
            <a:off x="4079320" y="2007688"/>
            <a:ext cx="238125" cy="238125"/>
          </a:xfrm>
          <a:prstGeom prst="ellipse">
            <a:avLst/>
          </a:prstGeom>
          <a:solidFill>
            <a:srgbClr val="D12C2C"/>
          </a:solidFill>
          <a:ln>
            <a:noFill/>
          </a:ln>
        </p:spPr>
        <p:txBody>
          <a:bodyPr spcFirstLastPara="1" wrap="square" lIns="13225" tIns="28100" rIns="13225" bIns="28100" anchor="ctr" anchorCtr="0">
            <a:noAutofit/>
          </a:bodyPr>
          <a:lstStyle/>
          <a:p>
            <a:pPr marL="0" marR="0" lvl="0" indent="0" algn="ctr" rtl="0">
              <a:lnSpc>
                <a:spcPct val="1431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rgbClr val="F4F5FA"/>
                </a:solidFill>
                <a:latin typeface="Poppins"/>
                <a:ea typeface="Calibri"/>
                <a:cs typeface="Poppins"/>
                <a:sym typeface="Poppins"/>
              </a:rPr>
              <a:t>5</a:t>
            </a:r>
            <a:endParaRPr sz="105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464;p38"/>
          <p:cNvSpPr/>
          <p:nvPr/>
        </p:nvSpPr>
        <p:spPr>
          <a:xfrm>
            <a:off x="6825737" y="2001736"/>
            <a:ext cx="238125" cy="238125"/>
          </a:xfrm>
          <a:prstGeom prst="ellipse">
            <a:avLst/>
          </a:prstGeom>
          <a:solidFill>
            <a:srgbClr val="D12C2C"/>
          </a:solidFill>
          <a:ln>
            <a:noFill/>
          </a:ln>
        </p:spPr>
        <p:txBody>
          <a:bodyPr spcFirstLastPara="1" wrap="square" lIns="13225" tIns="28100" rIns="13225" bIns="28100" anchor="ctr" anchorCtr="0">
            <a:noAutofit/>
          </a:bodyPr>
          <a:lstStyle/>
          <a:p>
            <a:pPr marL="0" marR="0" lvl="0" indent="0" algn="ctr" rtl="0">
              <a:lnSpc>
                <a:spcPct val="1431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rgbClr val="F4F5FA"/>
                </a:solidFill>
                <a:latin typeface="Poppins"/>
                <a:ea typeface="Calibri"/>
                <a:cs typeface="Poppins"/>
                <a:sym typeface="Poppins"/>
              </a:rPr>
              <a:t>6</a:t>
            </a:r>
            <a:endParaRPr sz="105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" name="Google Shape;456;p38"/>
          <p:cNvSpPr/>
          <p:nvPr/>
        </p:nvSpPr>
        <p:spPr>
          <a:xfrm>
            <a:off x="1332902" y="2989666"/>
            <a:ext cx="238125" cy="238125"/>
          </a:xfrm>
          <a:prstGeom prst="ellipse">
            <a:avLst/>
          </a:prstGeom>
          <a:solidFill>
            <a:srgbClr val="D12C2C"/>
          </a:solidFill>
          <a:ln>
            <a:noFill/>
          </a:ln>
        </p:spPr>
        <p:txBody>
          <a:bodyPr spcFirstLastPara="1" wrap="square" lIns="13225" tIns="28100" rIns="13225" bIns="28100" anchor="ctr" anchorCtr="0">
            <a:noAutofit/>
          </a:bodyPr>
          <a:lstStyle/>
          <a:p>
            <a:pPr marL="0" marR="0" lvl="0" indent="0" algn="ctr" rtl="0">
              <a:lnSpc>
                <a:spcPct val="1431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rgbClr val="F4F5FA"/>
                </a:solidFill>
                <a:latin typeface="Poppins"/>
                <a:ea typeface="Calibri"/>
                <a:cs typeface="Poppins"/>
                <a:sym typeface="Poppins"/>
              </a:rPr>
              <a:t>7</a:t>
            </a:r>
            <a:endParaRPr sz="105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" name="Google Shape;457;p38"/>
          <p:cNvSpPr/>
          <p:nvPr/>
        </p:nvSpPr>
        <p:spPr>
          <a:xfrm>
            <a:off x="253188" y="3306647"/>
            <a:ext cx="24765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757575"/>
                </a:solidFill>
                <a:latin typeface="Merriweather"/>
                <a:ea typeface="Calibri"/>
                <a:cs typeface="Calibri"/>
                <a:sym typeface="Merriweather"/>
              </a:rPr>
              <a:t>Commercial Launch</a:t>
            </a: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" name="Google Shape;458;p38"/>
          <p:cNvSpPr/>
          <p:nvPr/>
        </p:nvSpPr>
        <p:spPr>
          <a:xfrm>
            <a:off x="213716" y="3584121"/>
            <a:ext cx="2476500" cy="171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 dirty="0">
                <a:solidFill>
                  <a:srgbClr val="D12C2C"/>
                </a:solidFill>
                <a:latin typeface="Poppins"/>
                <a:ea typeface="Calibri"/>
                <a:cs typeface="Poppins"/>
                <a:sym typeface="Poppins"/>
              </a:rPr>
              <a:t>Jun-Sep</a:t>
            </a:r>
            <a:r>
              <a:rPr lang="en-US" sz="900" b="1" i="0" u="none" strike="noStrike" cap="none" dirty="0">
                <a:solidFill>
                  <a:srgbClr val="D12C2C"/>
                </a:solidFill>
                <a:latin typeface="Poppins"/>
                <a:ea typeface="Calibri"/>
                <a:cs typeface="Poppins"/>
                <a:sym typeface="Poppins"/>
              </a:rPr>
              <a:t> 2026</a:t>
            </a:r>
            <a:endParaRPr sz="9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" name="Google Shape;459;p38"/>
          <p:cNvSpPr/>
          <p:nvPr/>
        </p:nvSpPr>
        <p:spPr>
          <a:xfrm>
            <a:off x="2953008" y="3301885"/>
            <a:ext cx="24765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tx1">
                    <a:lumMod val="50000"/>
                    <a:lumOff val="50000"/>
                  </a:schemeClr>
                </a:solidFill>
                <a:latin typeface="Merriweather" panose="00000500000000000000" pitchFamily="2" charset="0"/>
                <a:ea typeface="Calibri"/>
                <a:cs typeface="Calibri"/>
                <a:sym typeface="Calibri"/>
              </a:rPr>
              <a:t>Scale Manufacturing</a:t>
            </a:r>
            <a:endParaRPr sz="1200" b="0" i="0" u="none" strike="noStrike" cap="none" dirty="0">
              <a:solidFill>
                <a:schemeClr val="tx1">
                  <a:lumMod val="50000"/>
                  <a:lumOff val="50000"/>
                </a:schemeClr>
              </a:solidFill>
              <a:latin typeface="Merriweather" panose="00000500000000000000" pitchFamily="2" charset="0"/>
              <a:ea typeface="Calibri"/>
              <a:cs typeface="Calibri"/>
              <a:sym typeface="Calibri"/>
            </a:endParaRPr>
          </a:p>
        </p:txBody>
      </p:sp>
      <p:sp>
        <p:nvSpPr>
          <p:cNvPr id="51" name="Google Shape;460;p38"/>
          <p:cNvSpPr/>
          <p:nvPr/>
        </p:nvSpPr>
        <p:spPr>
          <a:xfrm>
            <a:off x="2953008" y="3530485"/>
            <a:ext cx="2476500" cy="171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 i="0" u="none" strike="noStrike" cap="none" dirty="0">
                <a:solidFill>
                  <a:srgbClr val="D12C2C"/>
                </a:solidFill>
                <a:latin typeface="Poppins"/>
                <a:ea typeface="Poppins"/>
                <a:cs typeface="Poppins"/>
                <a:sym typeface="Poppins"/>
              </a:rPr>
              <a:t>Aug-Dec</a:t>
            </a:r>
            <a:r>
              <a:rPr lang="en-US" sz="900" i="0" u="none" strike="noStrike" cap="none" dirty="0">
                <a:solidFill>
                  <a:srgbClr val="D12C2C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900" b="1" i="0" u="none" strike="noStrike" cap="none" dirty="0">
                <a:solidFill>
                  <a:srgbClr val="D12C2C"/>
                </a:solidFill>
                <a:latin typeface="Poppins"/>
                <a:ea typeface="Poppins"/>
                <a:cs typeface="Poppins"/>
                <a:sym typeface="Poppins"/>
              </a:rPr>
              <a:t>2026</a:t>
            </a:r>
            <a:endParaRPr sz="9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" name="Google Shape;461;p38"/>
          <p:cNvSpPr/>
          <p:nvPr/>
        </p:nvSpPr>
        <p:spPr>
          <a:xfrm>
            <a:off x="5759071" y="3301885"/>
            <a:ext cx="2476401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757575"/>
                </a:solidFill>
                <a:latin typeface="Merriweather"/>
                <a:ea typeface="Calibri"/>
                <a:cs typeface="Calibri"/>
                <a:sym typeface="Merriweather"/>
              </a:rPr>
              <a:t>Fleet Management</a:t>
            </a: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" name="Google Shape;462;p38"/>
          <p:cNvSpPr/>
          <p:nvPr/>
        </p:nvSpPr>
        <p:spPr>
          <a:xfrm>
            <a:off x="5706549" y="3530485"/>
            <a:ext cx="2476500" cy="171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 dirty="0">
                <a:solidFill>
                  <a:srgbClr val="D12C2C"/>
                </a:solidFill>
                <a:latin typeface="Poppins"/>
                <a:ea typeface="Calibri"/>
                <a:cs typeface="Poppins"/>
                <a:sym typeface="Poppins"/>
              </a:rPr>
              <a:t>Oct 2026</a:t>
            </a:r>
            <a:endParaRPr sz="9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" name="Google Shape;463;p38"/>
          <p:cNvSpPr/>
          <p:nvPr/>
        </p:nvSpPr>
        <p:spPr>
          <a:xfrm>
            <a:off x="4072196" y="3000790"/>
            <a:ext cx="238125" cy="238125"/>
          </a:xfrm>
          <a:prstGeom prst="ellipse">
            <a:avLst/>
          </a:prstGeom>
          <a:solidFill>
            <a:srgbClr val="D12C2C"/>
          </a:solidFill>
          <a:ln>
            <a:noFill/>
          </a:ln>
        </p:spPr>
        <p:txBody>
          <a:bodyPr spcFirstLastPara="1" wrap="square" lIns="13225" tIns="28100" rIns="13225" bIns="28100" anchor="ctr" anchorCtr="0">
            <a:noAutofit/>
          </a:bodyPr>
          <a:lstStyle/>
          <a:p>
            <a:pPr marL="0" marR="0" lvl="0" indent="0" algn="ctr" rtl="0">
              <a:lnSpc>
                <a:spcPct val="1431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rgbClr val="F4F5FA"/>
                </a:solidFill>
                <a:latin typeface="Poppins"/>
                <a:ea typeface="Calibri"/>
                <a:cs typeface="Poppins"/>
                <a:sym typeface="Poppins"/>
              </a:rPr>
              <a:t>8</a:t>
            </a:r>
            <a:endParaRPr sz="105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" name="Google Shape;464;p38"/>
          <p:cNvSpPr/>
          <p:nvPr/>
        </p:nvSpPr>
        <p:spPr>
          <a:xfrm>
            <a:off x="6828570" y="2995022"/>
            <a:ext cx="238125" cy="238125"/>
          </a:xfrm>
          <a:prstGeom prst="ellipse">
            <a:avLst/>
          </a:prstGeom>
          <a:solidFill>
            <a:srgbClr val="D12C2C"/>
          </a:solidFill>
          <a:ln>
            <a:noFill/>
          </a:ln>
        </p:spPr>
        <p:txBody>
          <a:bodyPr spcFirstLastPara="1" wrap="square" lIns="13225" tIns="28100" rIns="13225" bIns="28100" anchor="ctr" anchorCtr="0">
            <a:noAutofit/>
          </a:bodyPr>
          <a:lstStyle/>
          <a:p>
            <a:pPr marL="0" marR="0" lvl="0" indent="0" algn="ctr" rtl="0">
              <a:lnSpc>
                <a:spcPct val="1431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rgbClr val="F4F5FA"/>
                </a:solidFill>
                <a:latin typeface="Poppins"/>
                <a:ea typeface="Calibri"/>
                <a:cs typeface="Poppins"/>
                <a:sym typeface="Poppins"/>
              </a:rPr>
              <a:t>9</a:t>
            </a:r>
            <a:endParaRPr sz="105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456;p38"/>
          <p:cNvSpPr/>
          <p:nvPr/>
        </p:nvSpPr>
        <p:spPr>
          <a:xfrm>
            <a:off x="1372374" y="4039078"/>
            <a:ext cx="238125" cy="238125"/>
          </a:xfrm>
          <a:prstGeom prst="ellipse">
            <a:avLst/>
          </a:prstGeom>
          <a:solidFill>
            <a:srgbClr val="D12C2C"/>
          </a:solidFill>
          <a:ln>
            <a:noFill/>
          </a:ln>
        </p:spPr>
        <p:txBody>
          <a:bodyPr spcFirstLastPara="1" wrap="square" lIns="13225" tIns="28100" rIns="13225" bIns="28100" anchor="ctr" anchorCtr="0">
            <a:noAutofit/>
          </a:bodyPr>
          <a:lstStyle/>
          <a:p>
            <a:pPr marL="0" marR="0" lvl="0" indent="0" algn="ctr" rtl="0">
              <a:lnSpc>
                <a:spcPct val="1431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rgbClr val="F4F5FA"/>
                </a:solidFill>
                <a:latin typeface="Poppins"/>
                <a:ea typeface="Calibri"/>
                <a:cs typeface="Poppins"/>
                <a:sym typeface="Poppins"/>
              </a:rPr>
              <a:t>10</a:t>
            </a:r>
            <a:endParaRPr sz="105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457;p38"/>
          <p:cNvSpPr/>
          <p:nvPr/>
        </p:nvSpPr>
        <p:spPr>
          <a:xfrm>
            <a:off x="270128" y="4303515"/>
            <a:ext cx="24765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757575"/>
                </a:solidFill>
                <a:latin typeface="Merriweather"/>
                <a:ea typeface="Calibri"/>
                <a:cs typeface="Calibri"/>
                <a:sym typeface="Merriweather"/>
              </a:rPr>
              <a:t>National Expansion</a:t>
            </a: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" name="Google Shape;458;p38"/>
          <p:cNvSpPr/>
          <p:nvPr/>
        </p:nvSpPr>
        <p:spPr>
          <a:xfrm>
            <a:off x="253186" y="4556460"/>
            <a:ext cx="2476500" cy="171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 dirty="0">
                <a:solidFill>
                  <a:srgbClr val="D12C2C"/>
                </a:solidFill>
                <a:latin typeface="Poppins"/>
                <a:ea typeface="Calibri"/>
                <a:cs typeface="Poppins"/>
                <a:sym typeface="Poppins"/>
              </a:rPr>
              <a:t>Jan</a:t>
            </a:r>
            <a:r>
              <a:rPr lang="en-US" sz="900" b="1" i="0" u="none" strike="noStrike" cap="none" dirty="0">
                <a:solidFill>
                  <a:srgbClr val="D12C2C"/>
                </a:solidFill>
                <a:latin typeface="Poppins"/>
                <a:ea typeface="Calibri"/>
                <a:cs typeface="Poppins"/>
                <a:sym typeface="Poppins"/>
              </a:rPr>
              <a:t> 2027-Dec 2027</a:t>
            </a:r>
            <a:endParaRPr sz="9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" name="Google Shape;456;p38"/>
          <p:cNvSpPr/>
          <p:nvPr/>
        </p:nvSpPr>
        <p:spPr>
          <a:xfrm>
            <a:off x="4198381" y="3990204"/>
            <a:ext cx="238125" cy="238125"/>
          </a:xfrm>
          <a:prstGeom prst="ellipse">
            <a:avLst/>
          </a:prstGeom>
          <a:solidFill>
            <a:srgbClr val="D12C2C"/>
          </a:solidFill>
          <a:ln>
            <a:noFill/>
          </a:ln>
        </p:spPr>
        <p:txBody>
          <a:bodyPr spcFirstLastPara="1" wrap="square" lIns="13225" tIns="28100" rIns="13225" bIns="28100" anchor="ctr" anchorCtr="0">
            <a:noAutofit/>
          </a:bodyPr>
          <a:lstStyle/>
          <a:p>
            <a:pPr marL="0" marR="0" lvl="0" indent="0" algn="ctr" rtl="0">
              <a:lnSpc>
                <a:spcPct val="1431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rgbClr val="F4F5FA"/>
                </a:solidFill>
                <a:latin typeface="Poppins"/>
                <a:ea typeface="Calibri"/>
                <a:cs typeface="Poppins"/>
                <a:sym typeface="Poppins"/>
              </a:rPr>
              <a:t>11</a:t>
            </a:r>
            <a:endParaRPr sz="105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" name="Google Shape;457;p38"/>
          <p:cNvSpPr/>
          <p:nvPr/>
        </p:nvSpPr>
        <p:spPr>
          <a:xfrm>
            <a:off x="3079195" y="4298909"/>
            <a:ext cx="24765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757575"/>
                </a:solidFill>
                <a:latin typeface="Merriweather"/>
                <a:ea typeface="Calibri"/>
                <a:cs typeface="Calibri"/>
                <a:sym typeface="Merriweather"/>
              </a:rPr>
              <a:t>International Pilot Prep</a:t>
            </a: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" name="Google Shape;458;p38"/>
          <p:cNvSpPr/>
          <p:nvPr/>
        </p:nvSpPr>
        <p:spPr>
          <a:xfrm>
            <a:off x="3004743" y="4556460"/>
            <a:ext cx="2476500" cy="171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 i="0" u="none" strike="noStrike" cap="none" dirty="0">
                <a:solidFill>
                  <a:srgbClr val="D12C2C"/>
                </a:solidFill>
                <a:latin typeface="Poppins"/>
                <a:ea typeface="Calibri"/>
                <a:cs typeface="Poppins"/>
                <a:sym typeface="Poppins"/>
              </a:rPr>
              <a:t>2028</a:t>
            </a:r>
            <a:endParaRPr sz="9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456;p38"/>
          <p:cNvSpPr/>
          <p:nvPr/>
        </p:nvSpPr>
        <p:spPr>
          <a:xfrm>
            <a:off x="6898016" y="4039078"/>
            <a:ext cx="238125" cy="238125"/>
          </a:xfrm>
          <a:prstGeom prst="ellipse">
            <a:avLst/>
          </a:prstGeom>
          <a:solidFill>
            <a:srgbClr val="D12C2C"/>
          </a:solidFill>
          <a:ln>
            <a:noFill/>
          </a:ln>
        </p:spPr>
        <p:txBody>
          <a:bodyPr spcFirstLastPara="1" wrap="square" lIns="13225" tIns="28100" rIns="13225" bIns="28100" anchor="ctr" anchorCtr="0">
            <a:noAutofit/>
          </a:bodyPr>
          <a:lstStyle/>
          <a:p>
            <a:pPr marL="0" marR="0" lvl="0" indent="0" algn="ctr" rtl="0">
              <a:lnSpc>
                <a:spcPct val="1431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rgbClr val="F4F5FA"/>
                </a:solidFill>
                <a:latin typeface="Poppins"/>
                <a:ea typeface="Calibri"/>
                <a:cs typeface="Poppins"/>
                <a:sym typeface="Poppins"/>
              </a:rPr>
              <a:t>12</a:t>
            </a:r>
            <a:endParaRPr sz="105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" name="Google Shape;457;p38"/>
          <p:cNvSpPr/>
          <p:nvPr/>
        </p:nvSpPr>
        <p:spPr>
          <a:xfrm>
            <a:off x="5834619" y="4298909"/>
            <a:ext cx="24765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757575"/>
                </a:solidFill>
                <a:latin typeface="Merriweather"/>
                <a:ea typeface="Calibri"/>
                <a:cs typeface="Calibri"/>
                <a:sym typeface="Merriweather"/>
              </a:rPr>
              <a:t>Nordic Roll Out</a:t>
            </a: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" name="Google Shape;458;p38"/>
          <p:cNvSpPr/>
          <p:nvPr/>
        </p:nvSpPr>
        <p:spPr>
          <a:xfrm>
            <a:off x="5793342" y="4545366"/>
            <a:ext cx="2476500" cy="171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 i="0" u="none" strike="noStrike" cap="none" dirty="0">
                <a:solidFill>
                  <a:srgbClr val="D12C2C"/>
                </a:solidFill>
                <a:latin typeface="Poppins"/>
                <a:ea typeface="Calibri"/>
                <a:cs typeface="Poppins"/>
                <a:sym typeface="Poppins"/>
              </a:rPr>
              <a:t>2029</a:t>
            </a:r>
            <a:endParaRPr sz="9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2333897" y="1542709"/>
            <a:ext cx="50299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 flipV="1">
            <a:off x="5429508" y="1531135"/>
            <a:ext cx="431860" cy="6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>
            <a:off x="2646173" y="2397279"/>
            <a:ext cx="50299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>
          <a:xfrm>
            <a:off x="5271482" y="2412945"/>
            <a:ext cx="50299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/>
          <p:nvPr/>
        </p:nvCxnSpPr>
        <p:spPr>
          <a:xfrm>
            <a:off x="2576197" y="3429451"/>
            <a:ext cx="50299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/>
          <p:nvPr/>
        </p:nvCxnSpPr>
        <p:spPr>
          <a:xfrm>
            <a:off x="5331621" y="3449974"/>
            <a:ext cx="50299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/>
          <p:nvPr/>
        </p:nvCxnSpPr>
        <p:spPr>
          <a:xfrm>
            <a:off x="2631753" y="4419218"/>
            <a:ext cx="50299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/>
          <p:nvPr/>
        </p:nvCxnSpPr>
        <p:spPr>
          <a:xfrm>
            <a:off x="5583120" y="4526261"/>
            <a:ext cx="50299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9" name="Elbow Connector 448"/>
          <p:cNvCxnSpPr/>
          <p:nvPr/>
        </p:nvCxnSpPr>
        <p:spPr>
          <a:xfrm>
            <a:off x="270128" y="2239861"/>
            <a:ext cx="293752" cy="232396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Elbow Connector 85"/>
          <p:cNvCxnSpPr/>
          <p:nvPr/>
        </p:nvCxnSpPr>
        <p:spPr>
          <a:xfrm>
            <a:off x="382162" y="4221572"/>
            <a:ext cx="293752" cy="232396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Elbow Connector 86"/>
          <p:cNvCxnSpPr/>
          <p:nvPr/>
        </p:nvCxnSpPr>
        <p:spPr>
          <a:xfrm>
            <a:off x="336442" y="3184416"/>
            <a:ext cx="293752" cy="232396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0" name="Picture 8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8680" y="4492709"/>
            <a:ext cx="545522" cy="576869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2050" y="382092"/>
            <a:ext cx="4739650" cy="557785"/>
          </a:xfrm>
          <a:prstGeom prst="rect">
            <a:avLst/>
          </a:prstGeom>
        </p:spPr>
      </p:pic>
      <p:sp>
        <p:nvSpPr>
          <p:cNvPr id="3" name="Google Shape;406;p36"/>
          <p:cNvSpPr/>
          <p:nvPr/>
        </p:nvSpPr>
        <p:spPr>
          <a:xfrm>
            <a:off x="1284446" y="1649672"/>
            <a:ext cx="6094859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i="0" u="none" strike="noStrike" cap="none" dirty="0">
                <a:solidFill>
                  <a:srgbClr val="151515"/>
                </a:solidFill>
                <a:latin typeface="Merriweather"/>
                <a:ea typeface="Merriweather"/>
                <a:cs typeface="Merriweather"/>
                <a:sym typeface="Merriweather"/>
              </a:rPr>
              <a:t>Demo &amp; Discussion</a:t>
            </a:r>
            <a:endParaRPr sz="280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9120" y="4249077"/>
            <a:ext cx="845820" cy="89442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14341"/>
          <a:stretch/>
        </p:blipFill>
        <p:spPr>
          <a:xfrm>
            <a:off x="127153" y="1241770"/>
            <a:ext cx="1834898" cy="1530799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066" y="3088861"/>
            <a:ext cx="2100440" cy="1607427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83639" y="3132455"/>
            <a:ext cx="2406774" cy="1600282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60911" y="3068951"/>
            <a:ext cx="2197213" cy="1663786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01700" y="1337021"/>
            <a:ext cx="2080907" cy="1581943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4762638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5FA"/>
        </a:solidFill>
        <a:effectLst/>
      </p:bgPr>
    </p:bg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36"/>
          <p:cNvSpPr/>
          <p:nvPr/>
        </p:nvSpPr>
        <p:spPr>
          <a:xfrm>
            <a:off x="1526796" y="478391"/>
            <a:ext cx="6094859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 dirty="0">
                <a:solidFill>
                  <a:srgbClr val="151515"/>
                </a:solidFill>
                <a:latin typeface="Merriweather"/>
                <a:ea typeface="Merriweather"/>
                <a:cs typeface="Merriweather"/>
                <a:sym typeface="Merriweather"/>
              </a:rPr>
              <a:t>Founding Team</a:t>
            </a:r>
            <a:endParaRPr sz="18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7" name="Google Shape;407;p36"/>
          <p:cNvSpPr/>
          <p:nvPr/>
        </p:nvSpPr>
        <p:spPr>
          <a:xfrm>
            <a:off x="819875" y="1749874"/>
            <a:ext cx="2268329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151515"/>
                </a:solidFill>
                <a:latin typeface="Merriweather"/>
                <a:ea typeface="Calibri"/>
                <a:cs typeface="Calibri"/>
                <a:sym typeface="Merriweather"/>
              </a:rPr>
              <a:t>Deepak A </a:t>
            </a:r>
            <a:r>
              <a:rPr lang="en-US" sz="1800" dirty="0" err="1">
                <a:solidFill>
                  <a:srgbClr val="151515"/>
                </a:solidFill>
                <a:latin typeface="Merriweather"/>
                <a:ea typeface="Calibri"/>
                <a:cs typeface="Calibri"/>
                <a:sym typeface="Merriweather"/>
              </a:rPr>
              <a:t>Bellikatti</a:t>
            </a: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8" name="Google Shape;408;p36"/>
          <p:cNvSpPr/>
          <p:nvPr/>
        </p:nvSpPr>
        <p:spPr>
          <a:xfrm>
            <a:off x="669897" y="2151435"/>
            <a:ext cx="2507147" cy="3247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 i="0" u="none" strike="noStrike" cap="none" dirty="0">
                <a:solidFill>
                  <a:srgbClr val="757575"/>
                </a:solidFill>
                <a:latin typeface="Poppins"/>
                <a:ea typeface="Poppins"/>
                <a:cs typeface="Poppins"/>
                <a:sym typeface="Poppins"/>
              </a:rPr>
              <a:t>Specialization:</a:t>
            </a: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 i="0" u="none" strike="noStrike" cap="none" dirty="0">
                <a:solidFill>
                  <a:srgbClr val="757575"/>
                </a:solidFill>
                <a:latin typeface="Poppins"/>
                <a:ea typeface="Poppins"/>
                <a:cs typeface="Poppins"/>
                <a:sym typeface="Poppins"/>
              </a:rPr>
              <a:t> Manufacturing and Design</a:t>
            </a: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 dirty="0">
                <a:solidFill>
                  <a:srgbClr val="757575"/>
                </a:solidFill>
                <a:latin typeface="Poppins"/>
                <a:ea typeface="Calibri"/>
                <a:cs typeface="Poppins"/>
                <a:sym typeface="Poppins"/>
              </a:rPr>
              <a:t>Chief Operations Officer; COO</a:t>
            </a:r>
            <a:endParaRPr sz="9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0" name="Google Shape;410;p36"/>
          <p:cNvSpPr/>
          <p:nvPr/>
        </p:nvSpPr>
        <p:spPr>
          <a:xfrm>
            <a:off x="3381515" y="2151435"/>
            <a:ext cx="2393120" cy="7666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 i="0" u="none" strike="noStrike" cap="none" dirty="0">
                <a:solidFill>
                  <a:srgbClr val="757575"/>
                </a:solidFill>
                <a:latin typeface="Poppins"/>
                <a:ea typeface="Poppins"/>
                <a:cs typeface="Poppins"/>
                <a:sym typeface="Poppins"/>
              </a:rPr>
              <a:t>Specialization:</a:t>
            </a: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 dirty="0">
                <a:solidFill>
                  <a:srgbClr val="757575"/>
                </a:solidFill>
                <a:latin typeface="Poppins"/>
                <a:ea typeface="Poppins"/>
                <a:cs typeface="Poppins"/>
                <a:sym typeface="Poppins"/>
              </a:rPr>
              <a:t>Electronic and Communication Design</a:t>
            </a: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 dirty="0">
                <a:solidFill>
                  <a:srgbClr val="757575"/>
                </a:solidFill>
                <a:latin typeface="Poppins"/>
                <a:ea typeface="Poppins"/>
                <a:cs typeface="Poppins"/>
                <a:sym typeface="Poppins"/>
              </a:rPr>
              <a:t>Chief Technical Officer; CTO</a:t>
            </a: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 dirty="0">
                <a:solidFill>
                  <a:srgbClr val="757575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lang="en-US" sz="900" b="1" i="0" u="none" strike="noStrike" cap="none" dirty="0">
              <a:solidFill>
                <a:srgbClr val="757575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1" name="Google Shape;411;p36"/>
          <p:cNvSpPr/>
          <p:nvPr/>
        </p:nvSpPr>
        <p:spPr>
          <a:xfrm>
            <a:off x="6708571" y="1749874"/>
            <a:ext cx="1428601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151515"/>
                </a:solidFill>
                <a:latin typeface="Merriweather"/>
                <a:ea typeface="Calibri"/>
                <a:cs typeface="Calibri"/>
                <a:sym typeface="Merriweather"/>
              </a:rPr>
              <a:t>M V S Aditya</a:t>
            </a:r>
            <a:endParaRPr lang="en-US"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2" name="Google Shape;412;p36"/>
          <p:cNvSpPr/>
          <p:nvPr/>
        </p:nvSpPr>
        <p:spPr>
          <a:xfrm>
            <a:off x="6329128" y="2151436"/>
            <a:ext cx="1960769" cy="7666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 i="0" u="none" strike="noStrike" cap="none" dirty="0">
                <a:solidFill>
                  <a:srgbClr val="757575"/>
                </a:solidFill>
                <a:latin typeface="Poppins"/>
                <a:ea typeface="Poppins"/>
                <a:cs typeface="Poppins"/>
                <a:sym typeface="Poppins"/>
              </a:rPr>
              <a:t>Specialization:</a:t>
            </a: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 i="0" u="none" strike="noStrike" cap="none" dirty="0">
                <a:solidFill>
                  <a:srgbClr val="757575"/>
                </a:solidFill>
                <a:latin typeface="Poppins"/>
                <a:ea typeface="Poppins"/>
                <a:cs typeface="Poppins"/>
                <a:sym typeface="Poppins"/>
              </a:rPr>
              <a:t>Design and Rapid Prototyping</a:t>
            </a: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 dirty="0">
                <a:solidFill>
                  <a:srgbClr val="757575"/>
                </a:solidFill>
                <a:latin typeface="Poppins"/>
                <a:ea typeface="Calibri"/>
                <a:cs typeface="Poppins"/>
                <a:sym typeface="Poppins"/>
              </a:rPr>
              <a:t>Chief Innovation Officer; CINO</a:t>
            </a:r>
            <a:endParaRPr sz="9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409;p36">
            <a:extLst>
              <a:ext uri="{FF2B5EF4-FFF2-40B4-BE49-F238E27FC236}">
                <a16:creationId xmlns:a16="http://schemas.microsoft.com/office/drawing/2014/main" id="{9BB70D19-62F1-FCC7-C65B-6D811B96243A}"/>
              </a:ext>
            </a:extLst>
          </p:cNvPr>
          <p:cNvSpPr/>
          <p:nvPr/>
        </p:nvSpPr>
        <p:spPr>
          <a:xfrm>
            <a:off x="3244024" y="1749874"/>
            <a:ext cx="2530611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rgbClr val="151515"/>
                </a:solidFill>
                <a:latin typeface="Merriweather"/>
                <a:ea typeface="Merriweather"/>
                <a:cs typeface="Merriweather"/>
                <a:sym typeface="Merriweather"/>
              </a:rPr>
              <a:t>Prajwal M Palled</a:t>
            </a: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16C5E2-517D-C628-BB00-1AD4A3678C9E}"/>
              </a:ext>
            </a:extLst>
          </p:cNvPr>
          <p:cNvSpPr txBox="1"/>
          <p:nvPr/>
        </p:nvSpPr>
        <p:spPr>
          <a:xfrm>
            <a:off x="8836819" y="71437"/>
            <a:ext cx="3071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3</a:t>
            </a:r>
          </a:p>
        </p:txBody>
      </p:sp>
      <p:sp>
        <p:nvSpPr>
          <p:cNvPr id="10" name="Google Shape;407;p36"/>
          <p:cNvSpPr/>
          <p:nvPr/>
        </p:nvSpPr>
        <p:spPr>
          <a:xfrm>
            <a:off x="3177044" y="3165090"/>
            <a:ext cx="2811613" cy="115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151515"/>
                </a:solidFill>
                <a:latin typeface="Merriweather"/>
                <a:ea typeface="Calibri"/>
                <a:cs typeface="Calibri"/>
                <a:sym typeface="Merriweather"/>
              </a:rPr>
              <a:t>Zainab Fatima Bokhari</a:t>
            </a: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410;p36"/>
          <p:cNvSpPr/>
          <p:nvPr/>
        </p:nvSpPr>
        <p:spPr>
          <a:xfrm>
            <a:off x="3594875" y="3544217"/>
            <a:ext cx="1907350" cy="125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 i="0" u="none" strike="noStrike" cap="none" dirty="0">
                <a:solidFill>
                  <a:srgbClr val="757575"/>
                </a:solidFill>
                <a:latin typeface="Poppins"/>
                <a:ea typeface="Poppins"/>
                <a:cs typeface="Poppins"/>
                <a:sym typeface="Poppins"/>
              </a:rPr>
              <a:t>Specialization:</a:t>
            </a: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 dirty="0">
                <a:solidFill>
                  <a:srgbClr val="757575"/>
                </a:solidFill>
                <a:latin typeface="Poppins"/>
                <a:ea typeface="Poppins"/>
                <a:cs typeface="Poppins"/>
                <a:sym typeface="Poppins"/>
              </a:rPr>
              <a:t>Business and Operations</a:t>
            </a:r>
            <a:endParaRPr lang="en-US" sz="9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 i="0" u="none" strike="noStrike" cap="none" dirty="0">
                <a:solidFill>
                  <a:srgbClr val="757575"/>
                </a:solidFill>
                <a:latin typeface="Poppins"/>
                <a:ea typeface="Poppins"/>
                <a:cs typeface="Poppins"/>
                <a:sym typeface="Poppins"/>
              </a:rPr>
              <a:t>Chief Executive Officer; CEO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8680" y="4492709"/>
            <a:ext cx="545522" cy="576869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28"/>
          <p:cNvSpPr/>
          <p:nvPr/>
        </p:nvSpPr>
        <p:spPr>
          <a:xfrm>
            <a:off x="476250" y="2366314"/>
            <a:ext cx="8439150" cy="26476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solidFill>
                  <a:srgbClr val="151515"/>
                </a:solidFill>
                <a:latin typeface="Poppins"/>
                <a:ea typeface="Poppins"/>
                <a:cs typeface="Poppins"/>
                <a:sym typeface="Poppins"/>
              </a:rPr>
              <a:t>“</a:t>
            </a:r>
            <a:r>
              <a:rPr lang="en-US" sz="3000" i="0" u="none" strike="noStrike" cap="none" dirty="0">
                <a:solidFill>
                  <a:srgbClr val="151515"/>
                </a:solidFill>
                <a:latin typeface="Poppins"/>
                <a:ea typeface="Poppins"/>
                <a:cs typeface="Poppins"/>
                <a:sym typeface="Poppins"/>
              </a:rPr>
              <a:t>Technology is not just about innovation, it's about creating a future where progress and sustainability go hand in hand.”</a:t>
            </a:r>
            <a:endParaRPr lang="en-US" sz="300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" name="Google Shape;285;p28"/>
          <p:cNvSpPr/>
          <p:nvPr/>
        </p:nvSpPr>
        <p:spPr>
          <a:xfrm>
            <a:off x="476250" y="4436278"/>
            <a:ext cx="5665193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3297" y="129627"/>
            <a:ext cx="545522" cy="57686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0000-0096">
            <a:hlinkClick r:id="" action="ppaction://media"/>
            <a:extLst>
              <a:ext uri="{FF2B5EF4-FFF2-40B4-BE49-F238E27FC236}">
                <a16:creationId xmlns:a16="http://schemas.microsoft.com/office/drawing/2014/main" id="{7B6F7076-1E6B-6371-5716-83017D7A12F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-550718"/>
            <a:ext cx="9144000" cy="5694218"/>
          </a:xfrm>
          <a:prstGeom prst="rect">
            <a:avLst/>
          </a:prstGeom>
        </p:spPr>
      </p:pic>
      <p:sp>
        <p:nvSpPr>
          <p:cNvPr id="63" name="Google Shape;63;p8"/>
          <p:cNvSpPr/>
          <p:nvPr/>
        </p:nvSpPr>
        <p:spPr>
          <a:xfrm>
            <a:off x="1143075" y="3810291"/>
            <a:ext cx="6858000" cy="1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266BDD1-7E61-0DC1-BBA4-C8BFBC74AB04}"/>
              </a:ext>
            </a:extLst>
          </p:cNvPr>
          <p:cNvSpPr txBox="1"/>
          <p:nvPr/>
        </p:nvSpPr>
        <p:spPr>
          <a:xfrm>
            <a:off x="8751093" y="108068"/>
            <a:ext cx="3071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8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E13888-564A-9379-6ADE-9D3E590E3D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19452" y="2431131"/>
            <a:ext cx="1039011" cy="10390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C9DE6F2-26B6-8A50-5DA6-8E375F2E67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23766" y="2412498"/>
            <a:ext cx="1056658" cy="105665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19349" y="2412498"/>
            <a:ext cx="1063566" cy="100794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97491" y="2419409"/>
            <a:ext cx="1058481" cy="102084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95000" y="2405475"/>
            <a:ext cx="1055075" cy="106466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8328" y="-41400"/>
            <a:ext cx="677822" cy="677822"/>
          </a:xfrm>
          <a:prstGeom prst="rect">
            <a:avLst/>
          </a:prstGeom>
        </p:spPr>
      </p:pic>
      <p:sp>
        <p:nvSpPr>
          <p:cNvPr id="12" name="Google Shape;19;p3">
            <a:extLst>
              <a:ext uri="{FF2B5EF4-FFF2-40B4-BE49-F238E27FC236}">
                <a16:creationId xmlns:a16="http://schemas.microsoft.com/office/drawing/2014/main" id="{20865FCF-E168-3A8F-DB24-BCAB8BB1CBAB}"/>
              </a:ext>
            </a:extLst>
          </p:cNvPr>
          <p:cNvSpPr/>
          <p:nvPr/>
        </p:nvSpPr>
        <p:spPr>
          <a:xfrm>
            <a:off x="1076839" y="571948"/>
            <a:ext cx="6924236" cy="8417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600" b="1" dirty="0">
                <a:solidFill>
                  <a:schemeClr val="tx1"/>
                </a:solidFill>
                <a:latin typeface="+mj-lt"/>
                <a:ea typeface="Calibri"/>
                <a:cs typeface="Aharoni" panose="02010803020104030203" pitchFamily="2" charset="-79"/>
                <a:sym typeface="Calibri"/>
              </a:rPr>
              <a:t>Transforming last mile delivery into a low-risk, high ROI, and climate-positive service</a:t>
            </a: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>
                <a:solidFill>
                  <a:schemeClr val="tx1"/>
                </a:solidFill>
                <a:latin typeface="+mj-lt"/>
                <a:ea typeface="Calibri"/>
                <a:cs typeface="Aharoni" panose="02010803020104030203" pitchFamily="2" charset="-79"/>
                <a:sym typeface="Calibri"/>
              </a:rPr>
              <a:t>Reducing 90% drop in carbon footprint, 80% cuts in energy demand and 70% cuts on unit delivery cost.</a:t>
            </a: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b="1" dirty="0">
                <a:solidFill>
                  <a:schemeClr val="accent6">
                    <a:lumMod val="50000"/>
                  </a:schemeClr>
                </a:solidFill>
                <a:latin typeface="+mj-lt"/>
                <a:ea typeface="Calibri"/>
                <a:cs typeface="Aharoni" panose="02010803020104030203" pitchFamily="2" charset="-79"/>
                <a:sym typeface="Calibri"/>
              </a:rPr>
              <a:t>Clean Moves, Clean Mission </a:t>
            </a:r>
          </a:p>
        </p:txBody>
      </p:sp>
    </p:spTree>
    <p:extLst>
      <p:ext uri="{BB962C8B-B14F-4D97-AF65-F5344CB8AC3E}">
        <p14:creationId xmlns:p14="http://schemas.microsoft.com/office/powerpoint/2010/main" val="1844376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4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WhatsApp Video 2025-01-18 at 5.55.29 PM">
            <a:hlinkClick r:id="" action="ppaction://media"/>
            <a:extLst>
              <a:ext uri="{FF2B5EF4-FFF2-40B4-BE49-F238E27FC236}">
                <a16:creationId xmlns:a16="http://schemas.microsoft.com/office/drawing/2014/main" id="{3ECD1646-CDB7-2E2D-660F-21BC41F7170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-70403"/>
            <a:ext cx="9144000" cy="5213903"/>
          </a:xfrm>
          <a:prstGeom prst="rect">
            <a:avLst/>
          </a:prstGeom>
        </p:spPr>
      </p:pic>
      <p:sp>
        <p:nvSpPr>
          <p:cNvPr id="36" name="Google Shape;36;p5"/>
          <p:cNvSpPr/>
          <p:nvPr/>
        </p:nvSpPr>
        <p:spPr>
          <a:xfrm>
            <a:off x="339421" y="1529445"/>
            <a:ext cx="8297700" cy="928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151515"/>
                </a:solidFill>
                <a:latin typeface="Merriweather" panose="020B0604020202020204" charset="0"/>
                <a:ea typeface="Poppins"/>
                <a:cs typeface="Poppins"/>
                <a:sym typeface="Poppins"/>
              </a:rPr>
              <a:t>Problem 1:</a:t>
            </a:r>
            <a:endParaRPr sz="1600" b="1" dirty="0">
              <a:solidFill>
                <a:srgbClr val="151515"/>
              </a:solidFill>
              <a:latin typeface="Merriweather" panose="020B0604020202020204" charset="0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151515"/>
                </a:solidFill>
                <a:latin typeface="Merriweather" panose="020B0604020202020204" charset="0"/>
                <a:ea typeface="Poppins"/>
                <a:cs typeface="Poppins"/>
                <a:sym typeface="Poppins"/>
              </a:rPr>
              <a:t>Grocery shopping can be a hassle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200" i="0" u="none" strike="noStrike" cap="none" dirty="0">
                <a:solidFill>
                  <a:srgbClr val="151515"/>
                </a:solidFill>
                <a:latin typeface="Merriweather" panose="020B0604020202020204" charset="0"/>
                <a:ea typeface="Calibri"/>
                <a:cs typeface="Poppins"/>
                <a:sym typeface="Poppins"/>
              </a:rPr>
              <a:t>Time-consuming trips, carrying and handling and inventory uncertainty.</a:t>
            </a:r>
          </a:p>
          <a:p>
            <a:pPr marL="285750" marR="0" lvl="0" indent="-2857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i="0" u="none" strike="noStrike" cap="none" dirty="0">
                <a:solidFill>
                  <a:srgbClr val="151515"/>
                </a:solidFill>
                <a:latin typeface="Merriweather" panose="020B0604020202020204" charset="0"/>
                <a:ea typeface="Calibri"/>
                <a:cs typeface="Poppins"/>
                <a:sym typeface="Poppins"/>
              </a:rPr>
              <a:t>74.6%-Consider delivery charges to be expensive</a:t>
            </a:r>
          </a:p>
          <a:p>
            <a:pPr marL="285750" marR="0" lvl="0" indent="-2857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151515"/>
                </a:solidFill>
                <a:latin typeface="Merriweather" panose="020B0604020202020204" charset="0"/>
                <a:ea typeface="Calibri"/>
                <a:cs typeface="Poppins"/>
                <a:sym typeface="Poppins"/>
              </a:rPr>
              <a:t>90% people prefer shopping online and currently, 63.5% of people order online</a:t>
            </a:r>
          </a:p>
          <a:p>
            <a:pPr marL="285750" marR="0" lvl="0" indent="-2857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i="0" u="none" strike="noStrike" cap="none" dirty="0">
                <a:solidFill>
                  <a:srgbClr val="151515"/>
                </a:solidFill>
                <a:latin typeface="Merriweather" panose="020B0604020202020204" charset="0"/>
                <a:ea typeface="Calibri"/>
                <a:cs typeface="Poppins"/>
                <a:sym typeface="Poppins"/>
              </a:rPr>
              <a:t>87.3 </a:t>
            </a:r>
            <a:r>
              <a:rPr lang="en-US" sz="1200" dirty="0">
                <a:solidFill>
                  <a:srgbClr val="151515"/>
                </a:solidFill>
                <a:latin typeface="Merriweather" panose="020B0604020202020204" charset="0"/>
                <a:ea typeface="Calibri"/>
                <a:cs typeface="Poppins"/>
                <a:sym typeface="Poppins"/>
              </a:rPr>
              <a:t>% would order online if it were cheaper and convenient (+ 24%)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86C92C-3628-34D2-6C68-DC0753741004}"/>
              </a:ext>
            </a:extLst>
          </p:cNvPr>
          <p:cNvSpPr txBox="1"/>
          <p:nvPr/>
        </p:nvSpPr>
        <p:spPr>
          <a:xfrm>
            <a:off x="8774281" y="0"/>
            <a:ext cx="3071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5</a:t>
            </a:r>
          </a:p>
        </p:txBody>
      </p:sp>
      <p:sp>
        <p:nvSpPr>
          <p:cNvPr id="44" name="Google Shape;44;p6"/>
          <p:cNvSpPr/>
          <p:nvPr/>
        </p:nvSpPr>
        <p:spPr>
          <a:xfrm>
            <a:off x="305001" y="3285567"/>
            <a:ext cx="8742041" cy="13498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151515"/>
                </a:solidFill>
                <a:latin typeface="Merriweather" panose="020B0604020202020204" charset="0"/>
                <a:ea typeface="Poppins"/>
                <a:cs typeface="Poppins"/>
                <a:sym typeface="Poppins"/>
              </a:rPr>
              <a:t>Problem 2:</a:t>
            </a: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151515"/>
                </a:solidFill>
                <a:latin typeface="Merriweather" panose="020B0604020202020204" charset="0"/>
                <a:ea typeface="Poppins"/>
                <a:cs typeface="Poppins"/>
                <a:sym typeface="Poppins"/>
              </a:rPr>
              <a:t>Hiring part timers for supermarkets consumes a lot of resources.</a:t>
            </a:r>
          </a:p>
          <a:p>
            <a:pPr marL="285750" marR="0" lvl="0" indent="-2857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151515"/>
                </a:solidFill>
                <a:latin typeface="Merriweather" panose="020B0604020202020204" charset="0"/>
                <a:ea typeface="Poppins"/>
                <a:cs typeface="Poppins"/>
                <a:sym typeface="Poppins"/>
              </a:rPr>
              <a:t>Recruitment Overhead: Long and hectic hiring processes</a:t>
            </a:r>
          </a:p>
          <a:p>
            <a:pPr marL="285750" lvl="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151515"/>
                </a:solidFill>
                <a:latin typeface="Merriweather" panose="020B0604020202020204" charset="0"/>
                <a:ea typeface="Poppins"/>
                <a:cs typeface="Poppins"/>
                <a:sym typeface="Poppins"/>
              </a:rPr>
              <a:t>Increased Cost: High Cost for Part-time and other delivery jobs</a:t>
            </a:r>
          </a:p>
          <a:p>
            <a:pPr marL="285750" lvl="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151515"/>
                </a:solidFill>
                <a:latin typeface="Merriweather" panose="020B0604020202020204" charset="0"/>
                <a:ea typeface="Poppins"/>
                <a:cs typeface="Poppins"/>
                <a:sym typeface="Poppins"/>
              </a:rPr>
              <a:t>Scheduling Complexity: Creating their schedules and assigning tasks</a:t>
            </a:r>
          </a:p>
          <a:p>
            <a:pPr marL="285750" lvl="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151515"/>
                </a:solidFill>
                <a:latin typeface="Merriweather" panose="020B0604020202020204" charset="0"/>
                <a:ea typeface="Poppins"/>
                <a:cs typeface="Poppins"/>
                <a:sym typeface="Poppins"/>
              </a:rPr>
              <a:t>Training and Turnover Cost: Due to part-time work there is a lot of turn over and therefore, requiring constant training</a:t>
            </a:r>
          </a:p>
          <a:p>
            <a:pPr marL="285750" lvl="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rgbClr val="151515"/>
              </a:solidFill>
              <a:latin typeface="Merriweather" panose="020B0604020202020204" charset="0"/>
              <a:ea typeface="Poppins"/>
              <a:cs typeface="Poppins"/>
              <a:sym typeface="Poppins"/>
            </a:endParaRPr>
          </a:p>
        </p:txBody>
      </p:sp>
      <p:sp>
        <p:nvSpPr>
          <p:cNvPr id="8" name="Google Shape;36;p5"/>
          <p:cNvSpPr/>
          <p:nvPr/>
        </p:nvSpPr>
        <p:spPr>
          <a:xfrm>
            <a:off x="339421" y="3490846"/>
            <a:ext cx="8297700" cy="928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1520" y="4553390"/>
            <a:ext cx="545522" cy="57686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066085" y="4383243"/>
            <a:ext cx="2553683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b="1" cap="none" spc="0" dirty="0">
                <a:ln w="0"/>
                <a:solidFill>
                  <a:schemeClr val="accent6">
                    <a:lumMod val="50000"/>
                  </a:schemeClr>
                </a:solidFill>
                <a:latin typeface="Merriweather" panose="020B0604020202020204" charset="0"/>
              </a:rPr>
              <a:t>Foodora:180/</a:t>
            </a:r>
            <a:r>
              <a:rPr lang="en-US" b="1" cap="none" spc="0" dirty="0" err="1">
                <a:ln w="0"/>
                <a:solidFill>
                  <a:schemeClr val="accent6">
                    <a:lumMod val="50000"/>
                  </a:schemeClr>
                </a:solidFill>
                <a:latin typeface="Merriweather" panose="020B0604020202020204" charset="0"/>
              </a:rPr>
              <a:t>hr</a:t>
            </a:r>
            <a:endParaRPr lang="en-US" b="1" cap="none" spc="0" dirty="0">
              <a:ln w="0"/>
              <a:solidFill>
                <a:schemeClr val="accent6">
                  <a:lumMod val="50000"/>
                </a:schemeClr>
              </a:solidFill>
              <a:latin typeface="Merriweather" panose="020B0604020202020204" charset="0"/>
            </a:endParaRPr>
          </a:p>
          <a:p>
            <a:pPr algn="ctr"/>
            <a:r>
              <a:rPr lang="en-US" b="1" dirty="0" err="1">
                <a:ln w="0"/>
                <a:solidFill>
                  <a:schemeClr val="accent6">
                    <a:lumMod val="50000"/>
                  </a:schemeClr>
                </a:solidFill>
                <a:latin typeface="Merriweather" panose="020B0604020202020204" charset="0"/>
              </a:rPr>
              <a:t>Squarebot</a:t>
            </a:r>
            <a:r>
              <a:rPr lang="en-US" b="1" dirty="0">
                <a:ln w="0"/>
                <a:solidFill>
                  <a:schemeClr val="accent6">
                    <a:lumMod val="50000"/>
                  </a:schemeClr>
                </a:solidFill>
                <a:latin typeface="Merriweather" panose="020B0604020202020204" charset="0"/>
              </a:rPr>
              <a:t>: 40/</a:t>
            </a:r>
            <a:r>
              <a:rPr lang="en-US" b="1" dirty="0" err="1">
                <a:ln w="0"/>
                <a:solidFill>
                  <a:schemeClr val="accent6">
                    <a:lumMod val="50000"/>
                  </a:schemeClr>
                </a:solidFill>
                <a:latin typeface="Merriweather" panose="020B0604020202020204" charset="0"/>
              </a:rPr>
              <a:t>hr</a:t>
            </a:r>
            <a:endParaRPr lang="en-US" b="1" cap="none" spc="0" dirty="0">
              <a:ln w="0"/>
              <a:solidFill>
                <a:schemeClr val="accent6">
                  <a:lumMod val="50000"/>
                </a:schemeClr>
              </a:solidFill>
              <a:latin typeface="Merriweather" panose="020B0604020202020204" charset="0"/>
            </a:endParaRPr>
          </a:p>
        </p:txBody>
      </p:sp>
      <p:sp>
        <p:nvSpPr>
          <p:cNvPr id="10" name="Google Shape;62;p8"/>
          <p:cNvSpPr/>
          <p:nvPr/>
        </p:nvSpPr>
        <p:spPr>
          <a:xfrm>
            <a:off x="249224" y="123110"/>
            <a:ext cx="8478094" cy="567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lnSpc>
                <a:spcPct val="119117"/>
              </a:lnSpc>
            </a:pPr>
            <a:r>
              <a:rPr lang="en-US" sz="2400" b="1" dirty="0">
                <a:latin typeface="Merriweather" panose="020B0604020202020204" charset="0"/>
              </a:rPr>
              <a:t>Costly, Slow, Unreliable: The Last-Mile Crisis</a:t>
            </a:r>
            <a:endParaRPr sz="2400" b="1" i="0" u="none" strike="noStrike" cap="none" dirty="0">
              <a:solidFill>
                <a:schemeClr val="dk1"/>
              </a:solidFill>
              <a:latin typeface="Merriweather" panose="020B0604020202020204" charset="0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4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61">
          <a:extLst>
            <a:ext uri="{FF2B5EF4-FFF2-40B4-BE49-F238E27FC236}">
              <a16:creationId xmlns:a16="http://schemas.microsoft.com/office/drawing/2014/main" id="{4E94733C-AAF6-0156-9000-7BD0227586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8">
            <a:extLst>
              <a:ext uri="{FF2B5EF4-FFF2-40B4-BE49-F238E27FC236}">
                <a16:creationId xmlns:a16="http://schemas.microsoft.com/office/drawing/2014/main" id="{322FF504-4DC5-BAA7-6063-809F3F73EE16}"/>
              </a:ext>
            </a:extLst>
          </p:cNvPr>
          <p:cNvSpPr/>
          <p:nvPr/>
        </p:nvSpPr>
        <p:spPr>
          <a:xfrm>
            <a:off x="1074420" y="2022800"/>
            <a:ext cx="6858000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191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rgbClr val="151515"/>
                </a:solidFill>
                <a:latin typeface="Merriweather" panose="020B0604020202020204" charset="0"/>
                <a:ea typeface="Poppins"/>
                <a:cs typeface="Poppins"/>
                <a:sym typeface="Poppins"/>
              </a:rPr>
              <a:t>Cu</a:t>
            </a:r>
            <a:r>
              <a:rPr lang="en-US" sz="3600" b="1" spc="300" dirty="0">
                <a:solidFill>
                  <a:srgbClr val="151515"/>
                </a:solidFill>
                <a:latin typeface="Merriweather" panose="020B0604020202020204" charset="0"/>
                <a:ea typeface="Poppins"/>
                <a:cs typeface="Poppins"/>
                <a:sym typeface="Poppins"/>
              </a:rPr>
              <a:t>s</a:t>
            </a:r>
            <a:r>
              <a:rPr lang="en-US" sz="3600" b="1" dirty="0">
                <a:solidFill>
                  <a:srgbClr val="151515"/>
                </a:solidFill>
                <a:latin typeface="Merriweather" panose="020B0604020202020204" charset="0"/>
                <a:ea typeface="Poppins"/>
                <a:cs typeface="Poppins"/>
                <a:sym typeface="Poppins"/>
              </a:rPr>
              <a:t>tomer V</a:t>
            </a:r>
            <a:r>
              <a:rPr lang="en-US" sz="3600" b="1" spc="300" dirty="0">
                <a:solidFill>
                  <a:srgbClr val="151515"/>
                </a:solidFill>
                <a:latin typeface="Merriweather" panose="020B0604020202020204" charset="0"/>
                <a:ea typeface="Poppins"/>
                <a:cs typeface="Poppins"/>
                <a:sym typeface="Poppins"/>
              </a:rPr>
              <a:t>a</a:t>
            </a:r>
            <a:r>
              <a:rPr lang="en-US" sz="3600" b="1" dirty="0">
                <a:solidFill>
                  <a:srgbClr val="151515"/>
                </a:solidFill>
                <a:latin typeface="Merriweather" panose="020B0604020202020204" charset="0"/>
                <a:ea typeface="Poppins"/>
                <a:cs typeface="Poppins"/>
                <a:sym typeface="Poppins"/>
              </a:rPr>
              <a:t>lid</a:t>
            </a:r>
            <a:r>
              <a:rPr lang="en-US" sz="3600" b="1" spc="300" dirty="0">
                <a:solidFill>
                  <a:srgbClr val="151515"/>
                </a:solidFill>
                <a:latin typeface="Merriweather" panose="020B0604020202020204" charset="0"/>
                <a:ea typeface="Poppins"/>
                <a:cs typeface="Poppins"/>
                <a:sym typeface="Poppins"/>
              </a:rPr>
              <a:t>a</a:t>
            </a:r>
            <a:r>
              <a:rPr lang="en-US" sz="3600" b="1" dirty="0">
                <a:solidFill>
                  <a:srgbClr val="151515"/>
                </a:solidFill>
                <a:latin typeface="Merriweather" panose="020B0604020202020204" charset="0"/>
                <a:ea typeface="Poppins"/>
                <a:cs typeface="Poppins"/>
                <a:sym typeface="Poppins"/>
              </a:rPr>
              <a:t>tion</a:t>
            </a:r>
            <a:endParaRPr sz="3600" b="0" i="0" u="none" strike="noStrike" cap="none" dirty="0">
              <a:solidFill>
                <a:schemeClr val="dk1"/>
              </a:solidFill>
              <a:latin typeface="Merriweather" panose="020B0604020202020204" charset="0"/>
              <a:ea typeface="Calibri"/>
              <a:cs typeface="Calibri"/>
              <a:sym typeface="Calibri"/>
            </a:endParaRPr>
          </a:p>
        </p:txBody>
      </p:sp>
      <p:sp>
        <p:nvSpPr>
          <p:cNvPr id="63" name="Google Shape;63;p8">
            <a:extLst>
              <a:ext uri="{FF2B5EF4-FFF2-40B4-BE49-F238E27FC236}">
                <a16:creationId xmlns:a16="http://schemas.microsoft.com/office/drawing/2014/main" id="{CFA0CB6B-68E3-C9B0-4665-5BEB49A0E605}"/>
              </a:ext>
            </a:extLst>
          </p:cNvPr>
          <p:cNvSpPr/>
          <p:nvPr/>
        </p:nvSpPr>
        <p:spPr>
          <a:xfrm>
            <a:off x="1143075" y="3810291"/>
            <a:ext cx="6858000" cy="1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BB753C9-D229-1EBB-9659-05A7C512D896}"/>
              </a:ext>
            </a:extLst>
          </p:cNvPr>
          <p:cNvSpPr txBox="1"/>
          <p:nvPr/>
        </p:nvSpPr>
        <p:spPr>
          <a:xfrm>
            <a:off x="8676879" y="128587"/>
            <a:ext cx="4167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15</a:t>
            </a:r>
          </a:p>
        </p:txBody>
      </p:sp>
      <p:pic>
        <p:nvPicPr>
          <p:cNvPr id="5" name="Picture 4" descr="A graph with purple bars&#10;&#10;Description automatically generated with medium confidence">
            <a:extLst>
              <a:ext uri="{FF2B5EF4-FFF2-40B4-BE49-F238E27FC236}">
                <a16:creationId xmlns:a16="http://schemas.microsoft.com/office/drawing/2014/main" id="{EACD6466-A177-F168-A65F-1500001154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311" y="166643"/>
            <a:ext cx="3093071" cy="1391882"/>
          </a:xfrm>
          <a:prstGeom prst="rect">
            <a:avLst/>
          </a:prstGeom>
        </p:spPr>
      </p:pic>
      <p:pic>
        <p:nvPicPr>
          <p:cNvPr id="6" name="Picture 5" descr="A pie chart with numbers and text&#10;&#10;Description automatically generated">
            <a:extLst>
              <a:ext uri="{FF2B5EF4-FFF2-40B4-BE49-F238E27FC236}">
                <a16:creationId xmlns:a16="http://schemas.microsoft.com/office/drawing/2014/main" id="{05E53E3C-C167-F937-212F-BFBCB3E6BE8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8224"/>
          <a:stretch/>
        </p:blipFill>
        <p:spPr>
          <a:xfrm>
            <a:off x="3436423" y="161584"/>
            <a:ext cx="2903418" cy="1304803"/>
          </a:xfrm>
          <a:prstGeom prst="rect">
            <a:avLst/>
          </a:prstGeom>
        </p:spPr>
      </p:pic>
      <p:pic>
        <p:nvPicPr>
          <p:cNvPr id="7" name="Picture 6" descr="A pie chart with a number of percentages&#10;&#10;Description automatically generated">
            <a:extLst>
              <a:ext uri="{FF2B5EF4-FFF2-40B4-BE49-F238E27FC236}">
                <a16:creationId xmlns:a16="http://schemas.microsoft.com/office/drawing/2014/main" id="{7EACEA9D-3890-D2EF-0962-A58DB431A79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1468"/>
          <a:stretch/>
        </p:blipFill>
        <p:spPr>
          <a:xfrm>
            <a:off x="6226490" y="161584"/>
            <a:ext cx="2658748" cy="1430387"/>
          </a:xfrm>
          <a:prstGeom prst="rect">
            <a:avLst/>
          </a:prstGeom>
        </p:spPr>
      </p:pic>
      <p:pic>
        <p:nvPicPr>
          <p:cNvPr id="8" name="Picture 7" descr="A pie chart with a number of percentages&#10;&#10;Description automatically generated">
            <a:extLst>
              <a:ext uri="{FF2B5EF4-FFF2-40B4-BE49-F238E27FC236}">
                <a16:creationId xmlns:a16="http://schemas.microsoft.com/office/drawing/2014/main" id="{04547887-C8F9-FF17-EF07-4BCECABF452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-17599" t="-588" r="17599" b="588"/>
          <a:stretch/>
        </p:blipFill>
        <p:spPr>
          <a:xfrm>
            <a:off x="5387340" y="3520026"/>
            <a:ext cx="3706258" cy="14247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3E4E6C8-F24F-0294-A363-14EB7EA16CD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16056" y="3535786"/>
            <a:ext cx="2849463" cy="142473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D4EF22-6041-72D7-1844-B01BD789C52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617" y="3515775"/>
            <a:ext cx="2879886" cy="153353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5776" y="4465678"/>
            <a:ext cx="677822" cy="677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7429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0000-0096">
            <a:hlinkClick r:id="" action="ppaction://media"/>
            <a:extLst>
              <a:ext uri="{FF2B5EF4-FFF2-40B4-BE49-F238E27FC236}">
                <a16:creationId xmlns:a16="http://schemas.microsoft.com/office/drawing/2014/main" id="{7B6F7076-1E6B-6371-5716-83017D7A12F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-550718"/>
            <a:ext cx="9144000" cy="5694218"/>
          </a:xfrm>
          <a:prstGeom prst="rect">
            <a:avLst/>
          </a:prstGeom>
        </p:spPr>
      </p:pic>
      <p:sp>
        <p:nvSpPr>
          <p:cNvPr id="62" name="Google Shape;62;p8"/>
          <p:cNvSpPr/>
          <p:nvPr/>
        </p:nvSpPr>
        <p:spPr>
          <a:xfrm>
            <a:off x="383626" y="81665"/>
            <a:ext cx="8290479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rtl="0">
              <a:lnSpc>
                <a:spcPct val="1191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rgbClr val="151515"/>
                </a:solidFill>
                <a:latin typeface="Merriweather" panose="020B0604020202020204" charset="0"/>
                <a:ea typeface="Poppins"/>
                <a:cs typeface="Poppins"/>
                <a:sym typeface="Poppins"/>
              </a:rPr>
              <a:t>Autonomous Delivery Robots (ADR)</a:t>
            </a:r>
            <a:endParaRPr sz="3200" b="0" i="0" u="none" strike="noStrike" cap="none" dirty="0">
              <a:solidFill>
                <a:schemeClr val="dk1"/>
              </a:solidFill>
              <a:latin typeface="Merriweather" panose="020B0604020202020204" charset="0"/>
              <a:ea typeface="Calibri"/>
              <a:cs typeface="Calibri"/>
              <a:sym typeface="Calibri"/>
            </a:endParaRPr>
          </a:p>
        </p:txBody>
      </p:sp>
      <p:sp>
        <p:nvSpPr>
          <p:cNvPr id="63" name="Google Shape;63;p8"/>
          <p:cNvSpPr/>
          <p:nvPr/>
        </p:nvSpPr>
        <p:spPr>
          <a:xfrm>
            <a:off x="1143075" y="3810291"/>
            <a:ext cx="6858000" cy="1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266BDD1-7E61-0DC1-BBA4-C8BFBC74AB04}"/>
              </a:ext>
            </a:extLst>
          </p:cNvPr>
          <p:cNvSpPr txBox="1"/>
          <p:nvPr/>
        </p:nvSpPr>
        <p:spPr>
          <a:xfrm>
            <a:off x="8751093" y="108068"/>
            <a:ext cx="3071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8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8328" y="-41400"/>
            <a:ext cx="677822" cy="67782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89404" y="867884"/>
            <a:ext cx="800107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AI-powered, vision-only robots that navigate sidewalks, bike lanes and building entrances. Modular design supporting grocery, parcel and food delivery with secure compartments. </a:t>
            </a:r>
          </a:p>
          <a:p>
            <a:pPr algn="just"/>
            <a:endParaRPr lang="en-US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9333128"/>
              </p:ext>
            </p:extLst>
          </p:nvPr>
        </p:nvGraphicFramePr>
        <p:xfrm>
          <a:off x="647428" y="1896584"/>
          <a:ext cx="7129996" cy="2133600"/>
        </p:xfrm>
        <a:graphic>
          <a:graphicData uri="http://schemas.openxmlformats.org/drawingml/2006/table">
            <a:tbl>
              <a:tblPr/>
              <a:tblGrid>
                <a:gridCol w="3564998">
                  <a:extLst>
                    <a:ext uri="{9D8B030D-6E8A-4147-A177-3AD203B41FA5}">
                      <a16:colId xmlns:a16="http://schemas.microsoft.com/office/drawing/2014/main" val="3725049692"/>
                    </a:ext>
                  </a:extLst>
                </a:gridCol>
                <a:gridCol w="3564998">
                  <a:extLst>
                    <a:ext uri="{9D8B030D-6E8A-4147-A177-3AD203B41FA5}">
                      <a16:colId xmlns:a16="http://schemas.microsoft.com/office/drawing/2014/main" val="3817665249"/>
                    </a:ext>
                  </a:extLst>
                </a:gridCol>
              </a:tblGrid>
              <a:tr h="245350">
                <a:tc>
                  <a:txBody>
                    <a:bodyPr/>
                    <a:lstStyle/>
                    <a:p>
                      <a:r>
                        <a:rPr lang="en-US" dirty="0"/>
                        <a:t>Feature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Benefit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1156982"/>
                  </a:ext>
                </a:extLst>
              </a:tr>
              <a:tr h="417095">
                <a:tc>
                  <a:txBody>
                    <a:bodyPr/>
                    <a:lstStyle/>
                    <a:p>
                      <a:r>
                        <a:rPr lang="en-US" sz="1200" b="1" dirty="0"/>
                        <a:t>12-camera 360° vision system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High-precision obstacle avoidance at a fraction of LiDAR cost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9421789"/>
                  </a:ext>
                </a:extLst>
              </a:tr>
              <a:tr h="417095">
                <a:tc>
                  <a:txBody>
                    <a:bodyPr/>
                    <a:lstStyle/>
                    <a:p>
                      <a:r>
                        <a:rPr lang="en-US" sz="1200" dirty="0"/>
                        <a:t>AI-driven route optimization; </a:t>
                      </a:r>
                      <a:r>
                        <a:rPr lang="en-US" sz="1200" b="1" dirty="0"/>
                        <a:t>Grid Style Path Planning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Dynamic re-routing around pedestrians, weather &amp; congestion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9664334"/>
                  </a:ext>
                </a:extLst>
              </a:tr>
              <a:tr h="417095">
                <a:tc>
                  <a:txBody>
                    <a:bodyPr/>
                    <a:lstStyle/>
                    <a:p>
                      <a:r>
                        <a:rPr lang="en-US" sz="1200" dirty="0"/>
                        <a:t>Secure app/QR access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Touchless customer handoff with real-time tracking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7158470"/>
                  </a:ext>
                </a:extLst>
              </a:tr>
              <a:tr h="417095">
                <a:tc>
                  <a:txBody>
                    <a:bodyPr/>
                    <a:lstStyle/>
                    <a:p>
                      <a:r>
                        <a:rPr lang="en-US" sz="1200" dirty="0"/>
                        <a:t>All-electric drivebot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Zero emissions</a:t>
                      </a:r>
                      <a:r>
                        <a:rPr lang="en-US" sz="1200" dirty="0"/>
                        <a:t>; </a:t>
                      </a:r>
                      <a:r>
                        <a:rPr lang="en-US" sz="1200" b="1" dirty="0"/>
                        <a:t>Nordic climate–tested down to –25 °C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3183732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4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0">
          <a:extLst>
            <a:ext uri="{FF2B5EF4-FFF2-40B4-BE49-F238E27FC236}">
              <a16:creationId xmlns:a16="http://schemas.microsoft.com/office/drawing/2014/main" id="{17D6B4D2-A5BA-FE5C-1486-51A27CE5CE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0000-0096">
            <a:hlinkClick r:id="" action="ppaction://media"/>
            <a:extLst>
              <a:ext uri="{FF2B5EF4-FFF2-40B4-BE49-F238E27FC236}">
                <a16:creationId xmlns:a16="http://schemas.microsoft.com/office/drawing/2014/main" id="{BBB1BDA8-7548-EC05-1AEC-017887B9294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34374" y="3068483"/>
            <a:ext cx="2926773" cy="1995947"/>
          </a:xfrm>
          <a:prstGeom prst="rect">
            <a:avLst/>
          </a:prstGeom>
        </p:spPr>
      </p:pic>
      <p:pic>
        <p:nvPicPr>
          <p:cNvPr id="5" name="0000-0096">
            <a:hlinkClick r:id="" action="ppaction://media"/>
            <a:extLst>
              <a:ext uri="{FF2B5EF4-FFF2-40B4-BE49-F238E27FC236}">
                <a16:creationId xmlns:a16="http://schemas.microsoft.com/office/drawing/2014/main" id="{BBB1BDA8-7548-EC05-1AEC-017887B9294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65003" y="818959"/>
            <a:ext cx="2926773" cy="1995947"/>
          </a:xfrm>
          <a:prstGeom prst="rect">
            <a:avLst/>
          </a:prstGeom>
        </p:spPr>
      </p:pic>
      <p:pic>
        <p:nvPicPr>
          <p:cNvPr id="4" name="cus to cus">
            <a:hlinkClick r:id="" action="ppaction://media"/>
            <a:extLst>
              <a:ext uri="{FF2B5EF4-FFF2-40B4-BE49-F238E27FC236}">
                <a16:creationId xmlns:a16="http://schemas.microsoft.com/office/drawing/2014/main" id="{D32DEA29-4ADE-50E2-FC0A-999C20BA9A94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505567" y="1763330"/>
            <a:ext cx="2870842" cy="2034192"/>
          </a:xfrm>
          <a:prstGeom prst="rect">
            <a:avLst/>
          </a:prstGeom>
        </p:spPr>
      </p:pic>
      <p:sp>
        <p:nvSpPr>
          <p:cNvPr id="54" name="Google Shape;54;p7">
            <a:extLst>
              <a:ext uri="{FF2B5EF4-FFF2-40B4-BE49-F238E27FC236}">
                <a16:creationId xmlns:a16="http://schemas.microsoft.com/office/drawing/2014/main" id="{8D248590-D23F-2FB9-96B6-94633C3F5D9F}"/>
              </a:ext>
            </a:extLst>
          </p:cNvPr>
          <p:cNvSpPr/>
          <p:nvPr/>
        </p:nvSpPr>
        <p:spPr>
          <a:xfrm>
            <a:off x="286592" y="1157475"/>
            <a:ext cx="4640564" cy="390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0" u="none" strike="noStrike" cap="none" dirty="0">
                <a:solidFill>
                  <a:srgbClr val="151515"/>
                </a:solidFill>
                <a:latin typeface="Merriweather" panose="020B0604020202020204" charset="0"/>
                <a:ea typeface="Poppins"/>
                <a:cs typeface="Poppins"/>
                <a:sym typeface="Poppins"/>
              </a:rPr>
              <a:t>1. Business - Customer Delivery B2C</a:t>
            </a:r>
            <a:endParaRPr lang="en-US" sz="1800" i="0" u="none" strike="noStrike" cap="none" dirty="0">
              <a:solidFill>
                <a:schemeClr val="dk1"/>
              </a:solidFill>
              <a:latin typeface="Merriweather" panose="020B0604020202020204" charset="0"/>
              <a:ea typeface="Calibri"/>
              <a:cs typeface="Calibri"/>
              <a:sym typeface="Calibri"/>
            </a:endParaRPr>
          </a:p>
        </p:txBody>
      </p:sp>
      <p:sp>
        <p:nvSpPr>
          <p:cNvPr id="56" name="Google Shape;56;p7">
            <a:extLst>
              <a:ext uri="{FF2B5EF4-FFF2-40B4-BE49-F238E27FC236}">
                <a16:creationId xmlns:a16="http://schemas.microsoft.com/office/drawing/2014/main" id="{41AF61F3-D03A-265C-68DD-3D1DCDB65295}"/>
              </a:ext>
            </a:extLst>
          </p:cNvPr>
          <p:cNvSpPr/>
          <p:nvPr/>
        </p:nvSpPr>
        <p:spPr>
          <a:xfrm>
            <a:off x="3283640" y="2352474"/>
            <a:ext cx="5668119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54;p7">
            <a:extLst>
              <a:ext uri="{FF2B5EF4-FFF2-40B4-BE49-F238E27FC236}">
                <a16:creationId xmlns:a16="http://schemas.microsoft.com/office/drawing/2014/main" id="{F3C1168E-E739-A8E9-2B3E-6CE8D5A74DF9}"/>
              </a:ext>
            </a:extLst>
          </p:cNvPr>
          <p:cNvSpPr/>
          <p:nvPr/>
        </p:nvSpPr>
        <p:spPr>
          <a:xfrm>
            <a:off x="2524125" y="3224575"/>
            <a:ext cx="56682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3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54;p7">
            <a:extLst>
              <a:ext uri="{FF2B5EF4-FFF2-40B4-BE49-F238E27FC236}">
                <a16:creationId xmlns:a16="http://schemas.microsoft.com/office/drawing/2014/main" id="{24C7CD68-C460-9314-300F-E19DAA8CD184}"/>
              </a:ext>
            </a:extLst>
          </p:cNvPr>
          <p:cNvSpPr/>
          <p:nvPr/>
        </p:nvSpPr>
        <p:spPr>
          <a:xfrm>
            <a:off x="4487978" y="2025085"/>
            <a:ext cx="6258349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151515"/>
                </a:solidFill>
                <a:latin typeface="Merriweather" panose="020B0604020202020204" charset="0"/>
                <a:ea typeface="Poppins"/>
                <a:cs typeface="Poppins"/>
                <a:sym typeface="Poppins"/>
              </a:rPr>
              <a:t>2. Customer </a:t>
            </a:r>
            <a:r>
              <a:rPr lang="en-US" sz="1800" i="0" u="none" strike="noStrike" cap="none" dirty="0">
                <a:solidFill>
                  <a:srgbClr val="151515"/>
                </a:solidFill>
                <a:latin typeface="Merriweather" panose="020B0604020202020204" charset="0"/>
                <a:ea typeface="Poppins"/>
                <a:cs typeface="Poppins"/>
                <a:sym typeface="Poppins"/>
              </a:rPr>
              <a:t>- Customer Delivery – C2C</a:t>
            </a:r>
            <a:endParaRPr lang="en-US" sz="1800" i="0" u="none" strike="noStrike" cap="none" dirty="0">
              <a:solidFill>
                <a:schemeClr val="dk1"/>
              </a:solidFill>
              <a:latin typeface="Merriweather" panose="020B0604020202020204" charset="0"/>
              <a:ea typeface="Calibri"/>
              <a:cs typeface="Calibri"/>
              <a:sym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E50125-7090-2F34-91F4-C7E5234E84AF}"/>
              </a:ext>
            </a:extLst>
          </p:cNvPr>
          <p:cNvSpPr txBox="1"/>
          <p:nvPr/>
        </p:nvSpPr>
        <p:spPr>
          <a:xfrm>
            <a:off x="8710613" y="132157"/>
            <a:ext cx="4219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10</a:t>
            </a:r>
          </a:p>
        </p:txBody>
      </p:sp>
      <p:sp>
        <p:nvSpPr>
          <p:cNvPr id="7" name="Rectangle 6"/>
          <p:cNvSpPr/>
          <p:nvPr/>
        </p:nvSpPr>
        <p:spPr>
          <a:xfrm>
            <a:off x="176769" y="178576"/>
            <a:ext cx="7951216" cy="50218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lnSpc>
                <a:spcPct val="119117"/>
              </a:lnSpc>
            </a:pPr>
            <a:r>
              <a:rPr lang="en-US" sz="2400" b="1" dirty="0">
                <a:solidFill>
                  <a:srgbClr val="151515"/>
                </a:solidFill>
                <a:latin typeface="Merriweather" panose="020B0604020202020204" charset="0"/>
                <a:ea typeface="Poppins"/>
                <a:cs typeface="Poppins"/>
                <a:sym typeface="Poppins"/>
              </a:rPr>
              <a:t>Autonomous Delivery Robots (ADR) – Proposition</a:t>
            </a:r>
            <a:endParaRPr lang="en-US" sz="2400" b="1" dirty="0">
              <a:solidFill>
                <a:schemeClr val="dk1"/>
              </a:solidFill>
              <a:latin typeface="Merriweather" panose="020B0604020202020204" charset="0"/>
              <a:ea typeface="Calibri"/>
              <a:cs typeface="Calibri"/>
              <a:sym typeface="Calibri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1702" y="58128"/>
            <a:ext cx="677822" cy="677822"/>
          </a:xfrm>
          <a:prstGeom prst="rect">
            <a:avLst/>
          </a:prstGeom>
        </p:spPr>
      </p:pic>
      <p:sp>
        <p:nvSpPr>
          <p:cNvPr id="12" name="Google Shape;54;p7">
            <a:extLst>
              <a:ext uri="{FF2B5EF4-FFF2-40B4-BE49-F238E27FC236}">
                <a16:creationId xmlns:a16="http://schemas.microsoft.com/office/drawing/2014/main" id="{24C7CD68-C460-9314-300F-E19DAA8CD184}"/>
              </a:ext>
            </a:extLst>
          </p:cNvPr>
          <p:cNvSpPr/>
          <p:nvPr/>
        </p:nvSpPr>
        <p:spPr>
          <a:xfrm>
            <a:off x="286592" y="3340322"/>
            <a:ext cx="4856908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151515"/>
                </a:solidFill>
                <a:latin typeface="Merriweather" panose="020B0604020202020204" charset="0"/>
                <a:ea typeface="Poppins"/>
                <a:cs typeface="Poppins"/>
                <a:sym typeface="Poppins"/>
              </a:rPr>
              <a:t>3. Business – Business </a:t>
            </a:r>
            <a:r>
              <a:rPr lang="en-US" sz="1800" i="0" u="none" strike="noStrike" cap="none" dirty="0">
                <a:solidFill>
                  <a:srgbClr val="151515"/>
                </a:solidFill>
                <a:latin typeface="Merriweather" panose="020B0604020202020204" charset="0"/>
                <a:ea typeface="Poppins"/>
                <a:cs typeface="Poppins"/>
                <a:sym typeface="Poppins"/>
              </a:rPr>
              <a:t>Delivery – B2B</a:t>
            </a:r>
            <a:endParaRPr lang="en-US" sz="1800" i="0" u="none" strike="noStrike" cap="none" dirty="0">
              <a:solidFill>
                <a:schemeClr val="dk1"/>
              </a:solidFill>
              <a:latin typeface="Merriweather" panose="020B0604020202020204" charset="0"/>
              <a:ea typeface="Calibri"/>
              <a:cs typeface="Calibri"/>
              <a:sym typeface="Calibri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27055" y="4043280"/>
            <a:ext cx="1156302" cy="102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106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4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404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404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seq concurrent="1" nextAc="seek">
              <p:cTn id="27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8" fill="hold">
                      <p:stCondLst>
                        <p:cond delay="0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1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video>
              <p:cMediaNode vol="80000">
                <p:cTn id="32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0">
          <a:extLst>
            <a:ext uri="{FF2B5EF4-FFF2-40B4-BE49-F238E27FC236}">
              <a16:creationId xmlns:a16="http://schemas.microsoft.com/office/drawing/2014/main" id="{B42D6ED8-48E8-EC49-FC77-DA79B2304B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7">
            <a:extLst>
              <a:ext uri="{FF2B5EF4-FFF2-40B4-BE49-F238E27FC236}">
                <a16:creationId xmlns:a16="http://schemas.microsoft.com/office/drawing/2014/main" id="{96CAF379-5335-E7C8-E366-58649A65D936}"/>
              </a:ext>
            </a:extLst>
          </p:cNvPr>
          <p:cNvSpPr/>
          <p:nvPr/>
        </p:nvSpPr>
        <p:spPr>
          <a:xfrm>
            <a:off x="3283640" y="2352474"/>
            <a:ext cx="5668119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54;p7">
            <a:extLst>
              <a:ext uri="{FF2B5EF4-FFF2-40B4-BE49-F238E27FC236}">
                <a16:creationId xmlns:a16="http://schemas.microsoft.com/office/drawing/2014/main" id="{D2717451-85F9-6187-2DB5-8CA7FAC1A399}"/>
              </a:ext>
            </a:extLst>
          </p:cNvPr>
          <p:cNvSpPr/>
          <p:nvPr/>
        </p:nvSpPr>
        <p:spPr>
          <a:xfrm>
            <a:off x="2524125" y="3224575"/>
            <a:ext cx="56682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3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26" name="Picture 2" descr="Output image">
            <a:extLst>
              <a:ext uri="{FF2B5EF4-FFF2-40B4-BE49-F238E27FC236}">
                <a16:creationId xmlns:a16="http://schemas.microsoft.com/office/drawing/2014/main" id="{6B06C1B4-AEA2-CFCF-F951-3D4D03FDA7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940" y="1531620"/>
            <a:ext cx="4172771" cy="2415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15635CD-BB67-1F36-77ED-99F92179D856}"/>
              </a:ext>
            </a:extLst>
          </p:cNvPr>
          <p:cNvSpPr txBox="1"/>
          <p:nvPr/>
        </p:nvSpPr>
        <p:spPr>
          <a:xfrm>
            <a:off x="8676879" y="128587"/>
            <a:ext cx="4167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11</a:t>
            </a:r>
          </a:p>
        </p:txBody>
      </p:sp>
      <p:pic>
        <p:nvPicPr>
          <p:cNvPr id="7" name="Picture 2" descr="Autonomous Delivery Robots Graph 1">
            <a:extLst>
              <a:ext uri="{FF2B5EF4-FFF2-40B4-BE49-F238E27FC236}">
                <a16:creationId xmlns:a16="http://schemas.microsoft.com/office/drawing/2014/main" id="{E9F7B3B4-C5E0-D896-1445-67E1336836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8715" y="1524000"/>
            <a:ext cx="3850132" cy="2423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82977" y="184824"/>
            <a:ext cx="5194051" cy="43383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lnSpc>
                <a:spcPct val="119117"/>
              </a:lnSpc>
            </a:pPr>
            <a:r>
              <a:rPr lang="en-US" sz="2000" b="1" dirty="0">
                <a:solidFill>
                  <a:srgbClr val="151515"/>
                </a:solidFill>
                <a:latin typeface="Merriweather" panose="020B0604020202020204" charset="0"/>
                <a:ea typeface="Poppins"/>
                <a:cs typeface="Poppins"/>
                <a:sym typeface="Poppins"/>
              </a:rPr>
              <a:t>Traditional vs New Normal; aka Square</a:t>
            </a:r>
            <a:endParaRPr lang="en-US" sz="2000" dirty="0">
              <a:solidFill>
                <a:schemeClr val="dk1"/>
              </a:solidFill>
              <a:latin typeface="Merriweather" panose="020B0604020202020204" charset="0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213;p22"/>
          <p:cNvSpPr/>
          <p:nvPr/>
        </p:nvSpPr>
        <p:spPr>
          <a:xfrm>
            <a:off x="409563" y="4168602"/>
            <a:ext cx="7165895" cy="495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 dirty="0">
                <a:solidFill>
                  <a:srgbClr val="151515"/>
                </a:solidFill>
                <a:latin typeface="Merriweather" panose="020B0604020202020204" charset="0"/>
                <a:ea typeface="Poppins"/>
                <a:cs typeface="Poppins"/>
                <a:sym typeface="Poppins"/>
              </a:rPr>
              <a:t>Square: Swift, Cost-Efficient &amp; Sustainable</a:t>
            </a:r>
            <a:endParaRPr sz="1800" b="0" i="0" u="none" strike="noStrike" cap="none" dirty="0">
              <a:solidFill>
                <a:schemeClr val="dk1"/>
              </a:solidFill>
              <a:latin typeface="Merriweather" panose="020B0604020202020204" charset="0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213;p22"/>
          <p:cNvSpPr/>
          <p:nvPr/>
        </p:nvSpPr>
        <p:spPr>
          <a:xfrm>
            <a:off x="409563" y="463117"/>
            <a:ext cx="7165895" cy="495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lvl="0">
              <a:lnSpc>
                <a:spcPct val="120000"/>
              </a:lnSpc>
            </a:pPr>
            <a:endParaRPr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50824" y="693160"/>
            <a:ext cx="8558023" cy="6093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20000"/>
              </a:lnSpc>
            </a:pPr>
            <a:r>
              <a:rPr lang="en-US" dirty="0"/>
              <a:t>Autonomous-robot deliveries make sense because they turn an expensive, carbon-heavy, energy-hungry process into a near zero-cost, zero-emission service.</a:t>
            </a:r>
            <a:endParaRPr lang="en-US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5776" y="4465678"/>
            <a:ext cx="677822" cy="677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2946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2"/>
          <p:cNvSpPr/>
          <p:nvPr/>
        </p:nvSpPr>
        <p:spPr>
          <a:xfrm>
            <a:off x="391416" y="203358"/>
            <a:ext cx="6094859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151515"/>
                </a:solidFill>
                <a:latin typeface="Merriweather"/>
                <a:ea typeface="Calibri"/>
                <a:cs typeface="Calibri"/>
                <a:sym typeface="Merriweather"/>
              </a:rPr>
              <a:t>Business Model-Diversified, Predictable &amp; Scalable</a:t>
            </a: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3570769-709F-6068-00B8-1BF7FDD0E4B7}"/>
              </a:ext>
            </a:extLst>
          </p:cNvPr>
          <p:cNvSpPr txBox="1"/>
          <p:nvPr/>
        </p:nvSpPr>
        <p:spPr>
          <a:xfrm>
            <a:off x="8676879" y="128587"/>
            <a:ext cx="4167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25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7120919"/>
              </p:ext>
            </p:extLst>
          </p:nvPr>
        </p:nvGraphicFramePr>
        <p:xfrm>
          <a:off x="391416" y="987839"/>
          <a:ext cx="7276923" cy="3478020"/>
        </p:xfrm>
        <a:graphic>
          <a:graphicData uri="http://schemas.openxmlformats.org/drawingml/2006/table">
            <a:tbl>
              <a:tblPr>
                <a:tableStyleId>{9A9900A3-3032-4FC2-AD37-FA77CA95A18C}</a:tableStyleId>
              </a:tblPr>
              <a:tblGrid>
                <a:gridCol w="2425641">
                  <a:extLst>
                    <a:ext uri="{9D8B030D-6E8A-4147-A177-3AD203B41FA5}">
                      <a16:colId xmlns:a16="http://schemas.microsoft.com/office/drawing/2014/main" val="2524430573"/>
                    </a:ext>
                  </a:extLst>
                </a:gridCol>
                <a:gridCol w="2425641">
                  <a:extLst>
                    <a:ext uri="{9D8B030D-6E8A-4147-A177-3AD203B41FA5}">
                      <a16:colId xmlns:a16="http://schemas.microsoft.com/office/drawing/2014/main" val="2337746470"/>
                    </a:ext>
                  </a:extLst>
                </a:gridCol>
                <a:gridCol w="2425641">
                  <a:extLst>
                    <a:ext uri="{9D8B030D-6E8A-4147-A177-3AD203B41FA5}">
                      <a16:colId xmlns:a16="http://schemas.microsoft.com/office/drawing/2014/main" val="385537896"/>
                    </a:ext>
                  </a:extLst>
                </a:gridCol>
              </a:tblGrid>
              <a:tr h="281234">
                <a:tc>
                  <a:txBody>
                    <a:bodyPr/>
                    <a:lstStyle/>
                    <a:p>
                      <a:r>
                        <a:rPr lang="en-US" sz="1300" dirty="0"/>
                        <a:t>Stream</a:t>
                      </a:r>
                    </a:p>
                  </a:txBody>
                  <a:tcPr marL="84370" marR="84370" marT="42185" marB="42185" anchor="ctr"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Description</a:t>
                      </a:r>
                    </a:p>
                  </a:txBody>
                  <a:tcPr marL="84370" marR="84370" marT="42185" marB="42185" anchor="ctr"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Unit Economics</a:t>
                      </a:r>
                    </a:p>
                  </a:txBody>
                  <a:tcPr marL="84370" marR="84370" marT="42185" marB="42185" anchor="ctr">
                    <a:solidFill>
                      <a:schemeClr val="tx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889444"/>
                  </a:ext>
                </a:extLst>
              </a:tr>
              <a:tr h="674961">
                <a:tc>
                  <a:txBody>
                    <a:bodyPr/>
                    <a:lstStyle/>
                    <a:p>
                      <a:r>
                        <a:rPr lang="en-US" sz="1300" b="1" dirty="0"/>
                        <a:t>Robot Leasing</a:t>
                      </a:r>
                    </a:p>
                  </a:txBody>
                  <a:tcPr marL="84370" marR="84370" marT="42185" marB="42185" anchor="ctr"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Monthly rental of ADR hardware (incl. maintenance &amp; SW updates)</a:t>
                      </a:r>
                    </a:p>
                  </a:txBody>
                  <a:tcPr marL="84370" marR="84370" marT="42185" marB="42185" anchor="ctr"/>
                </a:tc>
                <a:tc>
                  <a:txBody>
                    <a:bodyPr/>
                    <a:lstStyle/>
                    <a:p>
                      <a:r>
                        <a:rPr lang="pl-PL" sz="1300" dirty="0"/>
                        <a:t> </a:t>
                      </a:r>
                      <a:r>
                        <a:rPr lang="en-US" sz="1300" dirty="0"/>
                        <a:t>10,</a:t>
                      </a:r>
                      <a:r>
                        <a:rPr lang="pl-PL" sz="1300" dirty="0"/>
                        <a:t>000 SEK/mo</a:t>
                      </a:r>
                      <a:r>
                        <a:rPr lang="en-US" sz="1300" dirty="0"/>
                        <a:t>nth/-</a:t>
                      </a:r>
                      <a:endParaRPr lang="pl-PL" sz="1300" dirty="0"/>
                    </a:p>
                  </a:txBody>
                  <a:tcPr marL="84370" marR="84370" marT="42185" marB="42185" anchor="ctr"/>
                </a:tc>
                <a:extLst>
                  <a:ext uri="{0D108BD9-81ED-4DB2-BD59-A6C34878D82A}">
                    <a16:rowId xmlns:a16="http://schemas.microsoft.com/office/drawing/2014/main" val="1672789944"/>
                  </a:ext>
                </a:extLst>
              </a:tr>
              <a:tr h="478097">
                <a:tc>
                  <a:txBody>
                    <a:bodyPr/>
                    <a:lstStyle/>
                    <a:p>
                      <a:r>
                        <a:rPr lang="en-US" sz="1300" b="1" dirty="0"/>
                        <a:t>Per-Delivery Fee</a:t>
                      </a:r>
                    </a:p>
                  </a:txBody>
                  <a:tcPr marL="84370" marR="84370" marT="42185" marB="42185" anchor="ctr"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Usage-based charge per trip, billed to retailer or end-user</a:t>
                      </a:r>
                    </a:p>
                  </a:txBody>
                  <a:tcPr marL="84370" marR="84370" marT="42185" marB="42185" anchor="ctr"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8– 13 SEK/mile (vs. 19–24 SEK competitor)</a:t>
                      </a:r>
                    </a:p>
                  </a:txBody>
                  <a:tcPr marL="84370" marR="84370" marT="42185" marB="42185" anchor="ctr"/>
                </a:tc>
                <a:extLst>
                  <a:ext uri="{0D108BD9-81ED-4DB2-BD59-A6C34878D82A}">
                    <a16:rowId xmlns:a16="http://schemas.microsoft.com/office/drawing/2014/main" val="3132988320"/>
                  </a:ext>
                </a:extLst>
              </a:tr>
              <a:tr h="674961">
                <a:tc>
                  <a:txBody>
                    <a:bodyPr/>
                    <a:lstStyle/>
                    <a:p>
                      <a:r>
                        <a:rPr lang="en-US" sz="1300" b="1" dirty="0"/>
                        <a:t>Annual Maintenance Contract</a:t>
                      </a:r>
                    </a:p>
                  </a:txBody>
                  <a:tcPr marL="84370" marR="84370" marT="42185" marB="42185" anchor="ctr"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AMC covering spare parts, software upgrades, on-site support</a:t>
                      </a:r>
                    </a:p>
                  </a:txBody>
                  <a:tcPr marL="84370" marR="84370" marT="42185" marB="42185" anchor="ctr"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10-20 % of robot cost ⇒</a:t>
                      </a:r>
                    </a:p>
                    <a:p>
                      <a:r>
                        <a:rPr lang="en-US" sz="1300" dirty="0"/>
                        <a:t>5 000 –10 000 SEK/</a:t>
                      </a:r>
                      <a:r>
                        <a:rPr lang="en-US" sz="1300" dirty="0" err="1"/>
                        <a:t>yr</a:t>
                      </a:r>
                      <a:endParaRPr lang="en-US" sz="1300" dirty="0"/>
                    </a:p>
                  </a:txBody>
                  <a:tcPr marL="84370" marR="84370" marT="42185" marB="42185" anchor="ctr"/>
                </a:tc>
                <a:extLst>
                  <a:ext uri="{0D108BD9-81ED-4DB2-BD59-A6C34878D82A}">
                    <a16:rowId xmlns:a16="http://schemas.microsoft.com/office/drawing/2014/main" val="510463010"/>
                  </a:ext>
                </a:extLst>
              </a:tr>
              <a:tr h="674961">
                <a:tc>
                  <a:txBody>
                    <a:bodyPr/>
                    <a:lstStyle/>
                    <a:p>
                      <a:r>
                        <a:rPr lang="en-US" sz="1300" b="1" dirty="0"/>
                        <a:t>Software Subscription (SaaS)</a:t>
                      </a:r>
                    </a:p>
                  </a:txBody>
                  <a:tcPr marL="84370" marR="84370" marT="42185" marB="42185" anchor="ctr"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Fleet management dashboard, analytics API, route-optimization</a:t>
                      </a:r>
                    </a:p>
                  </a:txBody>
                  <a:tcPr marL="84370" marR="84370" marT="42185" marB="42185" anchor="ctr"/>
                </a:tc>
                <a:tc>
                  <a:txBody>
                    <a:bodyPr/>
                    <a:lstStyle/>
                    <a:p>
                      <a:r>
                        <a:rPr lang="nb-NO" sz="1300" dirty="0"/>
                        <a:t>500 SEK/bot mo ⇒ 6 000 SEK/bot yr</a:t>
                      </a:r>
                    </a:p>
                  </a:txBody>
                  <a:tcPr marL="84370" marR="84370" marT="42185" marB="42185" anchor="ctr"/>
                </a:tc>
                <a:extLst>
                  <a:ext uri="{0D108BD9-81ED-4DB2-BD59-A6C34878D82A}">
                    <a16:rowId xmlns:a16="http://schemas.microsoft.com/office/drawing/2014/main" val="1089592267"/>
                  </a:ext>
                </a:extLst>
              </a:tr>
              <a:tr h="478097">
                <a:tc>
                  <a:txBody>
                    <a:bodyPr/>
                    <a:lstStyle/>
                    <a:p>
                      <a:r>
                        <a:rPr lang="en-US" sz="1300" b="1" dirty="0"/>
                        <a:t>In-Bot Advertising</a:t>
                      </a:r>
                    </a:p>
                  </a:txBody>
                  <a:tcPr marL="84370" marR="84370" marT="42185" marB="42185" anchor="ctr"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Digital display ads on robots; geo-targeted to neighborhoods</a:t>
                      </a:r>
                    </a:p>
                  </a:txBody>
                  <a:tcPr marL="84370" marR="84370" marT="42185" marB="42185" anchor="ctr"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1 000 SEK/bot month</a:t>
                      </a:r>
                    </a:p>
                    <a:p>
                      <a:r>
                        <a:rPr lang="en-US" sz="1300" dirty="0"/>
                        <a:t> ad revenue potential</a:t>
                      </a:r>
                    </a:p>
                  </a:txBody>
                  <a:tcPr marL="84370" marR="84370" marT="42185" marB="42185" anchor="ctr"/>
                </a:tc>
                <a:extLst>
                  <a:ext uri="{0D108BD9-81ED-4DB2-BD59-A6C34878D82A}">
                    <a16:rowId xmlns:a16="http://schemas.microsoft.com/office/drawing/2014/main" val="1960563549"/>
                  </a:ext>
                </a:extLst>
              </a:tr>
            </a:tbl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8680" y="4492709"/>
            <a:ext cx="545522" cy="57686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340;p32"/>
          <p:cNvSpPr/>
          <p:nvPr/>
        </p:nvSpPr>
        <p:spPr>
          <a:xfrm>
            <a:off x="-1620264" y="150731"/>
            <a:ext cx="6094859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rgbClr val="151515"/>
                </a:solidFill>
                <a:latin typeface="Merriweather"/>
                <a:ea typeface="Merriweather"/>
                <a:cs typeface="Merriweather"/>
                <a:sym typeface="Merriweather"/>
              </a:rPr>
              <a:t>Cost Breakdown</a:t>
            </a: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8680" y="4492709"/>
            <a:ext cx="545522" cy="576869"/>
          </a:xfrm>
          <a:prstGeom prst="rect">
            <a:avLst/>
          </a:prstGeom>
        </p:spPr>
      </p:pic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F024AF6D-F85F-52E1-EB44-612F582386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9049471"/>
              </p:ext>
            </p:extLst>
          </p:nvPr>
        </p:nvGraphicFramePr>
        <p:xfrm>
          <a:off x="694531" y="715333"/>
          <a:ext cx="7560128" cy="4065810"/>
        </p:xfrm>
        <a:graphic>
          <a:graphicData uri="http://schemas.openxmlformats.org/drawingml/2006/table">
            <a:tbl>
              <a:tblPr/>
              <a:tblGrid>
                <a:gridCol w="4355835">
                  <a:extLst>
                    <a:ext uri="{9D8B030D-6E8A-4147-A177-3AD203B41FA5}">
                      <a16:colId xmlns:a16="http://schemas.microsoft.com/office/drawing/2014/main" val="4172675655"/>
                    </a:ext>
                  </a:extLst>
                </a:gridCol>
                <a:gridCol w="3204293">
                  <a:extLst>
                    <a:ext uri="{9D8B030D-6E8A-4147-A177-3AD203B41FA5}">
                      <a16:colId xmlns:a16="http://schemas.microsoft.com/office/drawing/2014/main" val="3743543772"/>
                    </a:ext>
                  </a:extLst>
                </a:gridCol>
              </a:tblGrid>
              <a:tr h="271054">
                <a:tc>
                  <a:txBody>
                    <a:bodyPr/>
                    <a:lstStyle/>
                    <a:p>
                      <a:pPr algn="ctr" fontAlgn="t"/>
                      <a:r>
                        <a:rPr lang="en-US" sz="13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Item</a:t>
                      </a:r>
                    </a:p>
                  </a:txBody>
                  <a:tcPr marL="6350" marR="6350" marT="635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3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Value (SEK)</a:t>
                      </a:r>
                    </a:p>
                  </a:txBody>
                  <a:tcPr marL="6350" marR="6350" marT="635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9059307"/>
                  </a:ext>
                </a:extLst>
              </a:tr>
              <a:tr h="27105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CapEx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(build cost)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50 000 – 70 000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03383273"/>
                  </a:ext>
                </a:extLst>
              </a:tr>
              <a:tr h="27105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Monthly Revenue – Leasing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10 000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556976"/>
                  </a:ext>
                </a:extLst>
              </a:tr>
              <a:tr h="27105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Monthly Revenue – SaaS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500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52939765"/>
                  </a:ext>
                </a:extLst>
              </a:tr>
              <a:tr h="27105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 Revenue (monthly)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10 500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39578"/>
                  </a:ext>
                </a:extLst>
              </a:tr>
              <a:tr h="27105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 Revenue (annual)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126 000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3620517"/>
                  </a:ext>
                </a:extLst>
              </a:tr>
              <a:tr h="27105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Annual AMC (mid-point)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7 500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44107411"/>
                  </a:ext>
                </a:extLst>
              </a:tr>
              <a:tr h="27105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 1st-Year Revenue per Bot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133 500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08500755"/>
                  </a:ext>
                </a:extLst>
              </a:tr>
              <a:tr h="27105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Cost of Service (energy, ops)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6 000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34645774"/>
                  </a:ext>
                </a:extLst>
              </a:tr>
              <a:tr h="27105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Personnel Cost (4 FTE)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240 000 /</a:t>
                      </a:r>
                      <a:r>
                        <a:rPr lang="es-E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</a:t>
                      </a:r>
                      <a:r>
                        <a:rPr lang="es-E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  2 880 000 /</a:t>
                      </a:r>
                      <a:r>
                        <a:rPr lang="es-E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yr</a:t>
                      </a:r>
                      <a:endParaRPr lang="es-E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81127510"/>
                  </a:ext>
                </a:extLst>
              </a:tr>
              <a:tr h="27105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Personnel cost allocated per bot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7 500 /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11764543"/>
                  </a:ext>
                </a:extLst>
              </a:tr>
              <a:tr h="27105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Gross Profit per Bot (monthly, incl. personnel &amp; ops)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2 500 /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168467"/>
                  </a:ext>
                </a:extLst>
              </a:tr>
              <a:tr h="27105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Gross Profit per Bot (annual, incl. personnel &amp; ops)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30 000 /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yr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9092239"/>
                  </a:ext>
                </a:extLst>
              </a:tr>
              <a:tr h="27105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Gross Profit on 32 Bots (annual, incl. personnel &amp; ops)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360 000/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yr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8253772"/>
                  </a:ext>
                </a:extLst>
              </a:tr>
              <a:tr h="27105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Gross Margin (incl. personnel)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≈ 24 %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0978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71931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3453</TotalTime>
  <Words>3556</Words>
  <Application>Microsoft Office PowerPoint</Application>
  <PresentationFormat>On-screen Show (16:9)</PresentationFormat>
  <Paragraphs>362</Paragraphs>
  <Slides>18</Slides>
  <Notes>17</Notes>
  <HiddenSlides>0</HiddenSlides>
  <MMClips>9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Poppins</vt:lpstr>
      <vt:lpstr>Calibri</vt:lpstr>
      <vt:lpstr>Arial</vt:lpstr>
      <vt:lpstr>Merriweather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Zainab Bokhari</dc:creator>
  <cp:lastModifiedBy>Venkat Sai Aditya Mocherla</cp:lastModifiedBy>
  <cp:revision>76</cp:revision>
  <dcterms:modified xsi:type="dcterms:W3CDTF">2025-09-09T08:55:19Z</dcterms:modified>
</cp:coreProperties>
</file>